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0" r:id="rId33"/>
    <p:sldId id="291" r:id="rId34"/>
    <p:sldId id="292" r:id="rId35"/>
    <p:sldId id="289" r:id="rId36"/>
    <p:sldId id="293" r:id="rId37"/>
    <p:sldId id="294" r:id="rId38"/>
    <p:sldId id="295" r:id="rId39"/>
    <p:sldId id="287" r:id="rId40"/>
    <p:sldId id="296" r:id="rId41"/>
    <p:sldId id="288" r:id="rId42"/>
    <p:sldId id="297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8" r:id="rId52"/>
    <p:sldId id="307" r:id="rId53"/>
    <p:sldId id="310" r:id="rId54"/>
    <p:sldId id="309" r:id="rId55"/>
    <p:sldId id="311" r:id="rId5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242" y="-6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B5542-D169-4E10-B77B-8DDD91B57893}" type="doc">
      <dgm:prSet loTypeId="urn:microsoft.com/office/officeart/2005/8/layout/p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A7674CC-B2D0-4D10-8D17-28D0EF0B4C79}">
      <dgm:prSet phldrT="[Κείμενο]"/>
      <dgm:spPr/>
      <dgm:t>
        <a:bodyPr/>
        <a:lstStyle/>
        <a:p>
          <a:r>
            <a:rPr lang="el-GR" dirty="0" smtClean="0"/>
            <a:t>Οικογένεια ή Νοικοκυριό</a:t>
          </a:r>
          <a:endParaRPr lang="el-GR" dirty="0"/>
        </a:p>
      </dgm:t>
    </dgm:pt>
    <dgm:pt modelId="{53FA1B7B-363C-4AAE-85CB-8D1BEFF5E295}" type="parTrans" cxnId="{0B043762-1C0B-4BDD-8416-6DDDA9A5B08C}">
      <dgm:prSet/>
      <dgm:spPr/>
      <dgm:t>
        <a:bodyPr/>
        <a:lstStyle/>
        <a:p>
          <a:endParaRPr lang="el-GR"/>
        </a:p>
      </dgm:t>
    </dgm:pt>
    <dgm:pt modelId="{CE169FBE-786D-4E1F-A453-AD60C368ADD0}" type="sibTrans" cxnId="{0B043762-1C0B-4BDD-8416-6DDDA9A5B08C}">
      <dgm:prSet/>
      <dgm:spPr/>
      <dgm:t>
        <a:bodyPr/>
        <a:lstStyle/>
        <a:p>
          <a:endParaRPr lang="el-GR"/>
        </a:p>
      </dgm:t>
    </dgm:pt>
    <dgm:pt modelId="{3894A37F-A5ED-4F15-A09B-6DA75D250E2A}">
      <dgm:prSet phldrT="[Κείμενο]"/>
      <dgm:spPr/>
      <dgm:t>
        <a:bodyPr/>
        <a:lstStyle/>
        <a:p>
          <a:r>
            <a:rPr lang="el-GR" dirty="0" smtClean="0"/>
            <a:t>Επιχείρηση </a:t>
          </a:r>
          <a:endParaRPr lang="el-GR" dirty="0"/>
        </a:p>
      </dgm:t>
    </dgm:pt>
    <dgm:pt modelId="{6EA46229-1BE1-435C-BC72-A1742A26B713}" type="parTrans" cxnId="{7A0FC62D-4859-4514-8A8B-4A1635153676}">
      <dgm:prSet/>
      <dgm:spPr/>
      <dgm:t>
        <a:bodyPr/>
        <a:lstStyle/>
        <a:p>
          <a:endParaRPr lang="el-GR"/>
        </a:p>
      </dgm:t>
    </dgm:pt>
    <dgm:pt modelId="{41566582-DE87-45AB-B3D6-BF7788D5FDA8}" type="sibTrans" cxnId="{7A0FC62D-4859-4514-8A8B-4A1635153676}">
      <dgm:prSet/>
      <dgm:spPr/>
      <dgm:t>
        <a:bodyPr/>
        <a:lstStyle/>
        <a:p>
          <a:endParaRPr lang="el-GR"/>
        </a:p>
      </dgm:t>
    </dgm:pt>
    <dgm:pt modelId="{2B4FB70D-B552-4237-9586-F056395B36EA}">
      <dgm:prSet phldrT="[Κείμενο]"/>
      <dgm:spPr/>
      <dgm:t>
        <a:bodyPr/>
        <a:lstStyle/>
        <a:p>
          <a:r>
            <a:rPr lang="el-GR" dirty="0" smtClean="0"/>
            <a:t>Εργατικά Σωματεία</a:t>
          </a:r>
          <a:endParaRPr lang="el-GR" dirty="0"/>
        </a:p>
      </dgm:t>
    </dgm:pt>
    <dgm:pt modelId="{D1D985EF-89B7-4BA7-9095-ECA1F73B77AE}" type="parTrans" cxnId="{B9BC77EF-0BF3-4AF0-98FC-C7C7466A2853}">
      <dgm:prSet/>
      <dgm:spPr/>
      <dgm:t>
        <a:bodyPr/>
        <a:lstStyle/>
        <a:p>
          <a:endParaRPr lang="el-GR"/>
        </a:p>
      </dgm:t>
    </dgm:pt>
    <dgm:pt modelId="{998514F0-4DBC-44EF-9C82-E3962C99ED19}" type="sibTrans" cxnId="{B9BC77EF-0BF3-4AF0-98FC-C7C7466A2853}">
      <dgm:prSet/>
      <dgm:spPr/>
      <dgm:t>
        <a:bodyPr/>
        <a:lstStyle/>
        <a:p>
          <a:endParaRPr lang="el-GR"/>
        </a:p>
      </dgm:t>
    </dgm:pt>
    <dgm:pt modelId="{51229E2B-9C1E-40DD-AACF-F203347113C1}">
      <dgm:prSet phldrT="[Κείμενο]"/>
      <dgm:spPr/>
      <dgm:t>
        <a:bodyPr/>
        <a:lstStyle/>
        <a:p>
          <a:r>
            <a:rPr lang="el-GR" dirty="0" smtClean="0"/>
            <a:t>Κράτος</a:t>
          </a:r>
          <a:endParaRPr lang="el-GR" dirty="0"/>
        </a:p>
      </dgm:t>
    </dgm:pt>
    <dgm:pt modelId="{E34DBDDE-BDCB-449F-984F-CC12E1F4C4CD}" type="parTrans" cxnId="{692195C8-8361-4D96-B97F-5723F3F3F3EC}">
      <dgm:prSet/>
      <dgm:spPr/>
      <dgm:t>
        <a:bodyPr/>
        <a:lstStyle/>
        <a:p>
          <a:endParaRPr lang="el-GR"/>
        </a:p>
      </dgm:t>
    </dgm:pt>
    <dgm:pt modelId="{12A0C378-90DB-420D-9C8E-EAD077172B2E}" type="sibTrans" cxnId="{692195C8-8361-4D96-B97F-5723F3F3F3EC}">
      <dgm:prSet/>
      <dgm:spPr/>
      <dgm:t>
        <a:bodyPr/>
        <a:lstStyle/>
        <a:p>
          <a:endParaRPr lang="el-GR"/>
        </a:p>
      </dgm:t>
    </dgm:pt>
    <dgm:pt modelId="{AE6CC91B-0946-4410-A6A2-0E55E641821A}" type="pres">
      <dgm:prSet presAssocID="{E9AB5542-D169-4E10-B77B-8DDD91B578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1FF038B-0D67-4C7F-83AF-D54426AE3B23}" type="pres">
      <dgm:prSet presAssocID="{7A7674CC-B2D0-4D10-8D17-28D0EF0B4C79}" presName="compNode" presStyleCnt="0"/>
      <dgm:spPr/>
    </dgm:pt>
    <dgm:pt modelId="{51B708D7-5FF1-4492-A612-A9EF10712406}" type="pres">
      <dgm:prSet presAssocID="{7A7674CC-B2D0-4D10-8D17-28D0EF0B4C79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34C1396-9944-4CA4-8C55-8015229DD07E}" type="pres">
      <dgm:prSet presAssocID="{7A7674CC-B2D0-4D10-8D17-28D0EF0B4C79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7FF54F-493A-4CE3-A5D1-51E114C57C96}" type="pres">
      <dgm:prSet presAssocID="{CE169FBE-786D-4E1F-A453-AD60C368ADD0}" presName="sibTrans" presStyleLbl="sibTrans2D1" presStyleIdx="0" presStyleCnt="0"/>
      <dgm:spPr/>
      <dgm:t>
        <a:bodyPr/>
        <a:lstStyle/>
        <a:p>
          <a:endParaRPr lang="el-GR"/>
        </a:p>
      </dgm:t>
    </dgm:pt>
    <dgm:pt modelId="{26466330-4404-4EAC-BD16-1D0B6A796760}" type="pres">
      <dgm:prSet presAssocID="{3894A37F-A5ED-4F15-A09B-6DA75D250E2A}" presName="compNode" presStyleCnt="0"/>
      <dgm:spPr/>
    </dgm:pt>
    <dgm:pt modelId="{8E32254D-0EB6-4531-861B-F0A298A5D9D6}" type="pres">
      <dgm:prSet presAssocID="{3894A37F-A5ED-4F15-A09B-6DA75D250E2A}" presName="pictRect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8E18145-E5B4-45A7-BC26-DEF2C993B9A3}" type="pres">
      <dgm:prSet presAssocID="{3894A37F-A5ED-4F15-A09B-6DA75D250E2A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49F034A-064F-4450-8902-A2CDAE263C46}" type="pres">
      <dgm:prSet presAssocID="{41566582-DE87-45AB-B3D6-BF7788D5FDA8}" presName="sibTrans" presStyleLbl="sibTrans2D1" presStyleIdx="0" presStyleCnt="0"/>
      <dgm:spPr/>
      <dgm:t>
        <a:bodyPr/>
        <a:lstStyle/>
        <a:p>
          <a:endParaRPr lang="el-GR"/>
        </a:p>
      </dgm:t>
    </dgm:pt>
    <dgm:pt modelId="{307B9CF0-32AE-48C9-BBA0-0570937ED2DB}" type="pres">
      <dgm:prSet presAssocID="{2B4FB70D-B552-4237-9586-F056395B36EA}" presName="compNode" presStyleCnt="0"/>
      <dgm:spPr/>
    </dgm:pt>
    <dgm:pt modelId="{DA22373F-A547-4533-9CB7-1DD2D823008B}" type="pres">
      <dgm:prSet presAssocID="{2B4FB70D-B552-4237-9586-F056395B36EA}" presName="pictRect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4940425-D6BE-4D1A-BC09-3BA1E0D79387}" type="pres">
      <dgm:prSet presAssocID="{2B4FB70D-B552-4237-9586-F056395B36EA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0922C02-A2D4-4E3C-B047-4E753579AE6C}" type="pres">
      <dgm:prSet presAssocID="{998514F0-4DBC-44EF-9C82-E3962C99ED19}" presName="sibTrans" presStyleLbl="sibTrans2D1" presStyleIdx="0" presStyleCnt="0"/>
      <dgm:spPr/>
      <dgm:t>
        <a:bodyPr/>
        <a:lstStyle/>
        <a:p>
          <a:endParaRPr lang="el-GR"/>
        </a:p>
      </dgm:t>
    </dgm:pt>
    <dgm:pt modelId="{C3AD080D-025A-4522-B5AD-A7D02CA60A23}" type="pres">
      <dgm:prSet presAssocID="{51229E2B-9C1E-40DD-AACF-F203347113C1}" presName="compNode" presStyleCnt="0"/>
      <dgm:spPr/>
    </dgm:pt>
    <dgm:pt modelId="{2A895771-D549-4925-B345-382139A84F48}" type="pres">
      <dgm:prSet presAssocID="{51229E2B-9C1E-40DD-AACF-F203347113C1}" presName="pictRect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714283A-B0F9-4CBE-A92E-F98E2C62C61B}" type="pres">
      <dgm:prSet presAssocID="{51229E2B-9C1E-40DD-AACF-F203347113C1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D4B6D88-B93C-4D7A-814E-5D536C36F04E}" type="presOf" srcId="{E9AB5542-D169-4E10-B77B-8DDD91B57893}" destId="{AE6CC91B-0946-4410-A6A2-0E55E641821A}" srcOrd="0" destOrd="0" presId="urn:microsoft.com/office/officeart/2005/8/layout/pList1"/>
    <dgm:cxn modelId="{6CB8DBC5-E1B1-4317-AAB9-CEC483477D25}" type="presOf" srcId="{7A7674CC-B2D0-4D10-8D17-28D0EF0B4C79}" destId="{B34C1396-9944-4CA4-8C55-8015229DD07E}" srcOrd="0" destOrd="0" presId="urn:microsoft.com/office/officeart/2005/8/layout/pList1"/>
    <dgm:cxn modelId="{336C3BE5-849A-451A-9AF1-FF8BBA03849B}" type="presOf" srcId="{3894A37F-A5ED-4F15-A09B-6DA75D250E2A}" destId="{78E18145-E5B4-45A7-BC26-DEF2C993B9A3}" srcOrd="0" destOrd="0" presId="urn:microsoft.com/office/officeart/2005/8/layout/pList1"/>
    <dgm:cxn modelId="{DFB822B0-614D-4BA9-83E5-46C1C70AEC5C}" type="presOf" srcId="{41566582-DE87-45AB-B3D6-BF7788D5FDA8}" destId="{E49F034A-064F-4450-8902-A2CDAE263C46}" srcOrd="0" destOrd="0" presId="urn:microsoft.com/office/officeart/2005/8/layout/pList1"/>
    <dgm:cxn modelId="{8618E691-563B-4B40-A8DB-744E330A6766}" type="presOf" srcId="{51229E2B-9C1E-40DD-AACF-F203347113C1}" destId="{3714283A-B0F9-4CBE-A92E-F98E2C62C61B}" srcOrd="0" destOrd="0" presId="urn:microsoft.com/office/officeart/2005/8/layout/pList1"/>
    <dgm:cxn modelId="{0027425C-48C7-468E-96E6-20746C1BED87}" type="presOf" srcId="{2B4FB70D-B552-4237-9586-F056395B36EA}" destId="{74940425-D6BE-4D1A-BC09-3BA1E0D79387}" srcOrd="0" destOrd="0" presId="urn:microsoft.com/office/officeart/2005/8/layout/pList1"/>
    <dgm:cxn modelId="{B9BC77EF-0BF3-4AF0-98FC-C7C7466A2853}" srcId="{E9AB5542-D169-4E10-B77B-8DDD91B57893}" destId="{2B4FB70D-B552-4237-9586-F056395B36EA}" srcOrd="2" destOrd="0" parTransId="{D1D985EF-89B7-4BA7-9095-ECA1F73B77AE}" sibTransId="{998514F0-4DBC-44EF-9C82-E3962C99ED19}"/>
    <dgm:cxn modelId="{7A0FC62D-4859-4514-8A8B-4A1635153676}" srcId="{E9AB5542-D169-4E10-B77B-8DDD91B57893}" destId="{3894A37F-A5ED-4F15-A09B-6DA75D250E2A}" srcOrd="1" destOrd="0" parTransId="{6EA46229-1BE1-435C-BC72-A1742A26B713}" sibTransId="{41566582-DE87-45AB-B3D6-BF7788D5FDA8}"/>
    <dgm:cxn modelId="{94B4B91D-1005-471A-B045-27609E48632D}" type="presOf" srcId="{CE169FBE-786D-4E1F-A453-AD60C368ADD0}" destId="{B37FF54F-493A-4CE3-A5D1-51E114C57C96}" srcOrd="0" destOrd="0" presId="urn:microsoft.com/office/officeart/2005/8/layout/pList1"/>
    <dgm:cxn modelId="{692195C8-8361-4D96-B97F-5723F3F3F3EC}" srcId="{E9AB5542-D169-4E10-B77B-8DDD91B57893}" destId="{51229E2B-9C1E-40DD-AACF-F203347113C1}" srcOrd="3" destOrd="0" parTransId="{E34DBDDE-BDCB-449F-984F-CC12E1F4C4CD}" sibTransId="{12A0C378-90DB-420D-9C8E-EAD077172B2E}"/>
    <dgm:cxn modelId="{8874834D-B351-47DF-8818-1FBE810C24A6}" type="presOf" srcId="{998514F0-4DBC-44EF-9C82-E3962C99ED19}" destId="{70922C02-A2D4-4E3C-B047-4E753579AE6C}" srcOrd="0" destOrd="0" presId="urn:microsoft.com/office/officeart/2005/8/layout/pList1"/>
    <dgm:cxn modelId="{0B043762-1C0B-4BDD-8416-6DDDA9A5B08C}" srcId="{E9AB5542-D169-4E10-B77B-8DDD91B57893}" destId="{7A7674CC-B2D0-4D10-8D17-28D0EF0B4C79}" srcOrd="0" destOrd="0" parTransId="{53FA1B7B-363C-4AAE-85CB-8D1BEFF5E295}" sibTransId="{CE169FBE-786D-4E1F-A453-AD60C368ADD0}"/>
    <dgm:cxn modelId="{F1F34EF2-89F4-463C-96A6-5460ABE0F057}" type="presParOf" srcId="{AE6CC91B-0946-4410-A6A2-0E55E641821A}" destId="{71FF038B-0D67-4C7F-83AF-D54426AE3B23}" srcOrd="0" destOrd="0" presId="urn:microsoft.com/office/officeart/2005/8/layout/pList1"/>
    <dgm:cxn modelId="{67C19B81-E90F-425E-B808-84C89FA52A58}" type="presParOf" srcId="{71FF038B-0D67-4C7F-83AF-D54426AE3B23}" destId="{51B708D7-5FF1-4492-A612-A9EF10712406}" srcOrd="0" destOrd="0" presId="urn:microsoft.com/office/officeart/2005/8/layout/pList1"/>
    <dgm:cxn modelId="{3AF3594B-7057-4049-A748-9023C8F60CFE}" type="presParOf" srcId="{71FF038B-0D67-4C7F-83AF-D54426AE3B23}" destId="{B34C1396-9944-4CA4-8C55-8015229DD07E}" srcOrd="1" destOrd="0" presId="urn:microsoft.com/office/officeart/2005/8/layout/pList1"/>
    <dgm:cxn modelId="{8FF0585F-E8D8-4BCD-BF43-6875CB789538}" type="presParOf" srcId="{AE6CC91B-0946-4410-A6A2-0E55E641821A}" destId="{B37FF54F-493A-4CE3-A5D1-51E114C57C96}" srcOrd="1" destOrd="0" presId="urn:microsoft.com/office/officeart/2005/8/layout/pList1"/>
    <dgm:cxn modelId="{FAAD2B8A-37CE-49C7-BE4B-754465BB4ADA}" type="presParOf" srcId="{AE6CC91B-0946-4410-A6A2-0E55E641821A}" destId="{26466330-4404-4EAC-BD16-1D0B6A796760}" srcOrd="2" destOrd="0" presId="urn:microsoft.com/office/officeart/2005/8/layout/pList1"/>
    <dgm:cxn modelId="{ECA6D4CD-EECA-4E3C-B575-14652658B189}" type="presParOf" srcId="{26466330-4404-4EAC-BD16-1D0B6A796760}" destId="{8E32254D-0EB6-4531-861B-F0A298A5D9D6}" srcOrd="0" destOrd="0" presId="urn:microsoft.com/office/officeart/2005/8/layout/pList1"/>
    <dgm:cxn modelId="{5AFAD5E4-412A-49B1-B24F-7AAFC0AD6A38}" type="presParOf" srcId="{26466330-4404-4EAC-BD16-1D0B6A796760}" destId="{78E18145-E5B4-45A7-BC26-DEF2C993B9A3}" srcOrd="1" destOrd="0" presId="urn:microsoft.com/office/officeart/2005/8/layout/pList1"/>
    <dgm:cxn modelId="{0F71D8BE-8F45-4AA8-B8D0-6C4F169667BA}" type="presParOf" srcId="{AE6CC91B-0946-4410-A6A2-0E55E641821A}" destId="{E49F034A-064F-4450-8902-A2CDAE263C46}" srcOrd="3" destOrd="0" presId="urn:microsoft.com/office/officeart/2005/8/layout/pList1"/>
    <dgm:cxn modelId="{2340D377-6EE5-44B8-8AB5-1ADBAB24326F}" type="presParOf" srcId="{AE6CC91B-0946-4410-A6A2-0E55E641821A}" destId="{307B9CF0-32AE-48C9-BBA0-0570937ED2DB}" srcOrd="4" destOrd="0" presId="urn:microsoft.com/office/officeart/2005/8/layout/pList1"/>
    <dgm:cxn modelId="{BADF2E3A-CD34-442A-B1A2-D9C3C20460C4}" type="presParOf" srcId="{307B9CF0-32AE-48C9-BBA0-0570937ED2DB}" destId="{DA22373F-A547-4533-9CB7-1DD2D823008B}" srcOrd="0" destOrd="0" presId="urn:microsoft.com/office/officeart/2005/8/layout/pList1"/>
    <dgm:cxn modelId="{F50F5D9C-7A8F-45D5-A514-D67A69BF1E44}" type="presParOf" srcId="{307B9CF0-32AE-48C9-BBA0-0570937ED2DB}" destId="{74940425-D6BE-4D1A-BC09-3BA1E0D79387}" srcOrd="1" destOrd="0" presId="urn:microsoft.com/office/officeart/2005/8/layout/pList1"/>
    <dgm:cxn modelId="{FB9AFAD0-E633-498D-BEDE-4779DECAA7E6}" type="presParOf" srcId="{AE6CC91B-0946-4410-A6A2-0E55E641821A}" destId="{70922C02-A2D4-4E3C-B047-4E753579AE6C}" srcOrd="5" destOrd="0" presId="urn:microsoft.com/office/officeart/2005/8/layout/pList1"/>
    <dgm:cxn modelId="{CF2CA93F-2F59-4545-AD95-CEC3B7DC23A5}" type="presParOf" srcId="{AE6CC91B-0946-4410-A6A2-0E55E641821A}" destId="{C3AD080D-025A-4522-B5AD-A7D02CA60A23}" srcOrd="6" destOrd="0" presId="urn:microsoft.com/office/officeart/2005/8/layout/pList1"/>
    <dgm:cxn modelId="{6B2947AF-DBB7-47F0-B4F9-FCDC61D9AB7F}" type="presParOf" srcId="{C3AD080D-025A-4522-B5AD-A7D02CA60A23}" destId="{2A895771-D549-4925-B345-382139A84F48}" srcOrd="0" destOrd="0" presId="urn:microsoft.com/office/officeart/2005/8/layout/pList1"/>
    <dgm:cxn modelId="{6D1A8D8E-067B-4A1D-82E1-365374484BBC}" type="presParOf" srcId="{C3AD080D-025A-4522-B5AD-A7D02CA60A23}" destId="{3714283A-B0F9-4CBE-A92E-F98E2C62C61B}" srcOrd="1" destOrd="0" presId="urn:microsoft.com/office/officeart/2005/8/layout/p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89BD4A-268A-4D8A-968F-B2357CBC2749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F605376-C0B9-4739-8660-66C053AB7B27}">
      <dgm:prSet phldrT="[Κείμενο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eaLnBrk="1" latinLnBrk="0"/>
          <a:r>
            <a:rPr lang="el-GR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Προσδιοριστικοί Παράγοντες Καθορισμού Αποφάσεων Νοικοκυριού για το εισόδημα</a:t>
          </a:r>
        </a:p>
        <a:p>
          <a:endParaRPr lang="el-GR" dirty="0"/>
        </a:p>
      </dgm:t>
    </dgm:pt>
    <dgm:pt modelId="{043B78E1-B9B9-4B9D-8F90-C8C0050F6505}" type="parTrans" cxnId="{28D2F4CF-0CA3-4B71-A6F5-BA521E9E61F0}">
      <dgm:prSet/>
      <dgm:spPr/>
      <dgm:t>
        <a:bodyPr/>
        <a:lstStyle/>
        <a:p>
          <a:endParaRPr lang="el-GR"/>
        </a:p>
      </dgm:t>
    </dgm:pt>
    <dgm:pt modelId="{9BFE67B6-E31C-4261-B26C-014DEE2FD663}" type="sibTrans" cxnId="{28D2F4CF-0CA3-4B71-A6F5-BA521E9E61F0}">
      <dgm:prSet/>
      <dgm:spPr/>
      <dgm:t>
        <a:bodyPr/>
        <a:lstStyle/>
        <a:p>
          <a:endParaRPr lang="el-GR"/>
        </a:p>
      </dgm:t>
    </dgm:pt>
    <dgm:pt modelId="{E139928B-6948-40FD-A14E-26E242F6C4B5}" type="asst">
      <dgm:prSet phldrT="[Κείμενο]" custT="1"/>
      <dgm:spPr/>
      <dgm:t>
        <a:bodyPr/>
        <a:lstStyle/>
        <a:p>
          <a:pPr eaLnBrk="1" latinLnBrk="0"/>
          <a:r>
            <a:rPr lang="el-GR" sz="1800" b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Μέγεθος εισοδήματος</a:t>
          </a:r>
        </a:p>
        <a:p>
          <a:endParaRPr lang="el-GR" sz="1300" dirty="0"/>
        </a:p>
      </dgm:t>
    </dgm:pt>
    <dgm:pt modelId="{888CF33C-B70E-4588-BA5D-8DBD83C6AE51}" type="parTrans" cxnId="{D23B18DE-E463-4261-ACE3-C299B97B4AA3}">
      <dgm:prSet/>
      <dgm:spPr/>
      <dgm:t>
        <a:bodyPr/>
        <a:lstStyle/>
        <a:p>
          <a:endParaRPr lang="el-GR"/>
        </a:p>
      </dgm:t>
    </dgm:pt>
    <dgm:pt modelId="{63A30A84-2909-4D5F-B43B-DA96007643B9}" type="sibTrans" cxnId="{D23B18DE-E463-4261-ACE3-C299B97B4AA3}">
      <dgm:prSet/>
      <dgm:spPr/>
      <dgm:t>
        <a:bodyPr/>
        <a:lstStyle/>
        <a:p>
          <a:endParaRPr lang="el-GR"/>
        </a:p>
      </dgm:t>
    </dgm:pt>
    <dgm:pt modelId="{48AB8B07-ABE7-452F-846D-33209763F150}" type="asst">
      <dgm:prSet custT="1"/>
      <dgm:spPr/>
      <dgm:t>
        <a:bodyPr/>
        <a:lstStyle/>
        <a:p>
          <a:pPr eaLnBrk="1" latinLnBrk="0"/>
          <a:r>
            <a:rPr lang="el-GR" sz="1800" b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Μέγεθος νοικοκυριού και ηλικία μελών</a:t>
          </a:r>
        </a:p>
        <a:p>
          <a:endParaRPr lang="el-GR" sz="1300" dirty="0"/>
        </a:p>
      </dgm:t>
    </dgm:pt>
    <dgm:pt modelId="{E0B248B0-D951-4D45-817D-A17808272370}" type="parTrans" cxnId="{0BD09FCD-5996-4F89-9095-07107711369F}">
      <dgm:prSet/>
      <dgm:spPr/>
      <dgm:t>
        <a:bodyPr/>
        <a:lstStyle/>
        <a:p>
          <a:endParaRPr lang="el-GR"/>
        </a:p>
      </dgm:t>
    </dgm:pt>
    <dgm:pt modelId="{965C4986-C94C-4533-83B4-FDD2EC11796A}" type="sibTrans" cxnId="{0BD09FCD-5996-4F89-9095-07107711369F}">
      <dgm:prSet/>
      <dgm:spPr/>
      <dgm:t>
        <a:bodyPr/>
        <a:lstStyle/>
        <a:p>
          <a:endParaRPr lang="el-GR"/>
        </a:p>
      </dgm:t>
    </dgm:pt>
    <dgm:pt modelId="{06BE931E-EBB8-48B6-86B4-9D1E496103A4}">
      <dgm:prSet/>
      <dgm:spPr/>
      <dgm:t>
        <a:bodyPr/>
        <a:lstStyle/>
        <a:p>
          <a:pPr eaLnBrk="1" latinLnBrk="0"/>
          <a:r>
            <a:rPr lang="el-GR" dirty="0" smtClean="0"/>
            <a:t>μεγαλύτερο το νοικοκυριό, μεγαλύτερο το μέγεθος της κατανάλωσης. </a:t>
          </a:r>
        </a:p>
        <a:p>
          <a:endParaRPr lang="el-GR" dirty="0"/>
        </a:p>
      </dgm:t>
    </dgm:pt>
    <dgm:pt modelId="{5E2D7C52-0F5A-4F80-B691-BE60137E57FB}" type="parTrans" cxnId="{3EEF5609-EB73-492E-B1DA-6C3277483464}">
      <dgm:prSet/>
      <dgm:spPr/>
      <dgm:t>
        <a:bodyPr/>
        <a:lstStyle/>
        <a:p>
          <a:endParaRPr lang="el-GR"/>
        </a:p>
      </dgm:t>
    </dgm:pt>
    <dgm:pt modelId="{34BD597A-3DF2-46C1-ADAB-0A72CD5E7CFB}" type="sibTrans" cxnId="{3EEF5609-EB73-492E-B1DA-6C3277483464}">
      <dgm:prSet/>
      <dgm:spPr/>
      <dgm:t>
        <a:bodyPr/>
        <a:lstStyle/>
        <a:p>
          <a:endParaRPr lang="el-GR"/>
        </a:p>
      </dgm:t>
    </dgm:pt>
    <dgm:pt modelId="{C3C252AC-D8FE-4CB6-B620-9999103FC1F0}">
      <dgm:prSet/>
      <dgm:spPr/>
      <dgm:t>
        <a:bodyPr/>
        <a:lstStyle/>
        <a:p>
          <a:r>
            <a:rPr lang="el-GR" dirty="0" smtClean="0"/>
            <a:t>διαφορετικά προϊόντα αγοράζει μια οικογένεια με μικρά παιδιά απ’ </a:t>
          </a:r>
          <a:r>
            <a:rPr lang="el-GR" dirty="0" err="1" smtClean="0"/>
            <a:t>ό,τι</a:t>
          </a:r>
          <a:r>
            <a:rPr lang="el-GR" dirty="0" smtClean="0"/>
            <a:t> μια οικογένεια με ηλικιωμένα άτομα</a:t>
          </a:r>
          <a:endParaRPr lang="el-GR" dirty="0"/>
        </a:p>
      </dgm:t>
    </dgm:pt>
    <dgm:pt modelId="{600C3C39-F28B-4147-AC10-A7407AEBD490}" type="parTrans" cxnId="{F5C11EC8-5FA9-43D1-ADA5-9152C75D9D4C}">
      <dgm:prSet/>
      <dgm:spPr/>
      <dgm:t>
        <a:bodyPr/>
        <a:lstStyle/>
        <a:p>
          <a:endParaRPr lang="el-GR"/>
        </a:p>
      </dgm:t>
    </dgm:pt>
    <dgm:pt modelId="{1853D436-36D9-4834-B063-8B392BD1FFA3}" type="sibTrans" cxnId="{F5C11EC8-5FA9-43D1-ADA5-9152C75D9D4C}">
      <dgm:prSet/>
      <dgm:spPr/>
      <dgm:t>
        <a:bodyPr/>
        <a:lstStyle/>
        <a:p>
          <a:endParaRPr lang="el-GR"/>
        </a:p>
      </dgm:t>
    </dgm:pt>
    <dgm:pt modelId="{6592D3B5-F8C6-4EAC-B622-8DE423825D59}" type="asst">
      <dgm:prSet custT="1"/>
      <dgm:spPr/>
      <dgm:t>
        <a:bodyPr/>
        <a:lstStyle/>
        <a:p>
          <a:r>
            <a:rPr lang="el-GR" sz="1800" b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Γεωγραφική Θέση </a:t>
          </a:r>
          <a:endParaRPr lang="el-GR" sz="1800" b="1" dirty="0">
            <a:solidFill>
              <a:schemeClr val="tx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3A3698DB-8061-4E4B-B9DC-BA9F872EC385}" type="parTrans" cxnId="{35B746A6-7F2A-4294-ADBD-B7D4F93F5B46}">
      <dgm:prSet/>
      <dgm:spPr/>
      <dgm:t>
        <a:bodyPr/>
        <a:lstStyle/>
        <a:p>
          <a:endParaRPr lang="el-GR"/>
        </a:p>
      </dgm:t>
    </dgm:pt>
    <dgm:pt modelId="{FD3DDD12-3B14-4710-8379-E5DF106338C6}" type="sibTrans" cxnId="{35B746A6-7F2A-4294-ADBD-B7D4F93F5B46}">
      <dgm:prSet/>
      <dgm:spPr/>
      <dgm:t>
        <a:bodyPr/>
        <a:lstStyle/>
        <a:p>
          <a:endParaRPr lang="el-GR"/>
        </a:p>
      </dgm:t>
    </dgm:pt>
    <dgm:pt modelId="{1BAD915D-C273-47FF-85CC-2FCE181D2A37}">
      <dgm:prSet custT="1"/>
      <dgm:spPr/>
      <dgm:t>
        <a:bodyPr/>
        <a:lstStyle/>
        <a:p>
          <a:r>
            <a:rPr lang="el-GR" sz="1800" b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Κοινωνικό Περιβάλλον</a:t>
          </a:r>
          <a:endParaRPr lang="el-GR" sz="1800" b="1" dirty="0">
            <a:solidFill>
              <a:schemeClr val="tx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BDF1B87-2070-4A23-B3E3-EA143AEF314E}" type="parTrans" cxnId="{27B39851-AD8C-4D3E-964A-6180CAFE592A}">
      <dgm:prSet/>
      <dgm:spPr/>
      <dgm:t>
        <a:bodyPr/>
        <a:lstStyle/>
        <a:p>
          <a:endParaRPr lang="el-GR"/>
        </a:p>
      </dgm:t>
    </dgm:pt>
    <dgm:pt modelId="{1D04B6D5-C908-4124-AED1-28A8BB815E5B}" type="sibTrans" cxnId="{27B39851-AD8C-4D3E-964A-6180CAFE592A}">
      <dgm:prSet/>
      <dgm:spPr/>
      <dgm:t>
        <a:bodyPr/>
        <a:lstStyle/>
        <a:p>
          <a:endParaRPr lang="el-GR"/>
        </a:p>
      </dgm:t>
    </dgm:pt>
    <dgm:pt modelId="{C50B24AB-1A39-443F-BCFD-85B9A9C482AA}" type="pres">
      <dgm:prSet presAssocID="{1089BD4A-268A-4D8A-968F-B2357CBC274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660BA08-848B-4555-A987-54977229A46A}" type="pres">
      <dgm:prSet presAssocID="{0F605376-C0B9-4739-8660-66C053AB7B27}" presName="root1" presStyleCnt="0"/>
      <dgm:spPr/>
    </dgm:pt>
    <dgm:pt modelId="{224D2404-94CE-47E2-B87C-922C176B7955}" type="pres">
      <dgm:prSet presAssocID="{0F605376-C0B9-4739-8660-66C053AB7B2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D620C93-4143-4EB9-AD04-01FBFF033F47}" type="pres">
      <dgm:prSet presAssocID="{0F605376-C0B9-4739-8660-66C053AB7B27}" presName="level2hierChild" presStyleCnt="0"/>
      <dgm:spPr/>
    </dgm:pt>
    <dgm:pt modelId="{4219A571-6CFD-4FB9-A0FF-1D52229EE3DC}" type="pres">
      <dgm:prSet presAssocID="{888CF33C-B70E-4588-BA5D-8DBD83C6AE51}" presName="conn2-1" presStyleLbl="parChTrans1D2" presStyleIdx="0" presStyleCnt="4"/>
      <dgm:spPr/>
      <dgm:t>
        <a:bodyPr/>
        <a:lstStyle/>
        <a:p>
          <a:endParaRPr lang="el-GR"/>
        </a:p>
      </dgm:t>
    </dgm:pt>
    <dgm:pt modelId="{53FAC5A2-7305-4786-8C9D-3D97C2685602}" type="pres">
      <dgm:prSet presAssocID="{888CF33C-B70E-4588-BA5D-8DBD83C6AE51}" presName="connTx" presStyleLbl="parChTrans1D2" presStyleIdx="0" presStyleCnt="4"/>
      <dgm:spPr/>
      <dgm:t>
        <a:bodyPr/>
        <a:lstStyle/>
        <a:p>
          <a:endParaRPr lang="el-GR"/>
        </a:p>
      </dgm:t>
    </dgm:pt>
    <dgm:pt modelId="{54211F5A-AF1E-4118-96D9-668CE45D1980}" type="pres">
      <dgm:prSet presAssocID="{E139928B-6948-40FD-A14E-26E242F6C4B5}" presName="root2" presStyleCnt="0"/>
      <dgm:spPr/>
    </dgm:pt>
    <dgm:pt modelId="{ED665856-7517-42C9-A8A3-8EBB015B2CAB}" type="pres">
      <dgm:prSet presAssocID="{E139928B-6948-40FD-A14E-26E242F6C4B5}" presName="LevelTwoTextNode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19B6072-9DCF-4914-BEE8-8767FE725375}" type="pres">
      <dgm:prSet presAssocID="{E139928B-6948-40FD-A14E-26E242F6C4B5}" presName="level3hierChild" presStyleCnt="0"/>
      <dgm:spPr/>
    </dgm:pt>
    <dgm:pt modelId="{CB78FFDB-C746-44CC-A7F3-910DA5C6B3B8}" type="pres">
      <dgm:prSet presAssocID="{E0B248B0-D951-4D45-817D-A17808272370}" presName="conn2-1" presStyleLbl="parChTrans1D2" presStyleIdx="1" presStyleCnt="4"/>
      <dgm:spPr/>
      <dgm:t>
        <a:bodyPr/>
        <a:lstStyle/>
        <a:p>
          <a:endParaRPr lang="el-GR"/>
        </a:p>
      </dgm:t>
    </dgm:pt>
    <dgm:pt modelId="{A2A48B93-9081-4757-9CA1-A60B8EB6C214}" type="pres">
      <dgm:prSet presAssocID="{E0B248B0-D951-4D45-817D-A17808272370}" presName="connTx" presStyleLbl="parChTrans1D2" presStyleIdx="1" presStyleCnt="4"/>
      <dgm:spPr/>
      <dgm:t>
        <a:bodyPr/>
        <a:lstStyle/>
        <a:p>
          <a:endParaRPr lang="el-GR"/>
        </a:p>
      </dgm:t>
    </dgm:pt>
    <dgm:pt modelId="{7E4A18A6-EA1F-498D-8A06-D139F8FAF96E}" type="pres">
      <dgm:prSet presAssocID="{48AB8B07-ABE7-452F-846D-33209763F150}" presName="root2" presStyleCnt="0"/>
      <dgm:spPr/>
    </dgm:pt>
    <dgm:pt modelId="{76552E71-95C7-47D1-BD25-27FC6A4D64D0}" type="pres">
      <dgm:prSet presAssocID="{48AB8B07-ABE7-452F-846D-33209763F150}" presName="LevelTwoTextNode" presStyleLbl="asst1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E688725-D94F-47C3-9619-109298E90CE2}" type="pres">
      <dgm:prSet presAssocID="{48AB8B07-ABE7-452F-846D-33209763F150}" presName="level3hierChild" presStyleCnt="0"/>
      <dgm:spPr/>
    </dgm:pt>
    <dgm:pt modelId="{E203ED9E-CA22-4064-BECE-2823A0E74576}" type="pres">
      <dgm:prSet presAssocID="{5E2D7C52-0F5A-4F80-B691-BE60137E57FB}" presName="conn2-1" presStyleLbl="parChTrans1D3" presStyleIdx="0" presStyleCnt="2"/>
      <dgm:spPr/>
      <dgm:t>
        <a:bodyPr/>
        <a:lstStyle/>
        <a:p>
          <a:endParaRPr lang="el-GR"/>
        </a:p>
      </dgm:t>
    </dgm:pt>
    <dgm:pt modelId="{EE92B3D5-DB1A-4C92-A733-222C5EFEFFD9}" type="pres">
      <dgm:prSet presAssocID="{5E2D7C52-0F5A-4F80-B691-BE60137E57FB}" presName="connTx" presStyleLbl="parChTrans1D3" presStyleIdx="0" presStyleCnt="2"/>
      <dgm:spPr/>
      <dgm:t>
        <a:bodyPr/>
        <a:lstStyle/>
        <a:p>
          <a:endParaRPr lang="el-GR"/>
        </a:p>
      </dgm:t>
    </dgm:pt>
    <dgm:pt modelId="{84CA814A-D548-4CF5-B078-62230F39D121}" type="pres">
      <dgm:prSet presAssocID="{06BE931E-EBB8-48B6-86B4-9D1E496103A4}" presName="root2" presStyleCnt="0"/>
      <dgm:spPr/>
    </dgm:pt>
    <dgm:pt modelId="{43D8FBF9-E16C-4B64-83F0-F813617ECB9B}" type="pres">
      <dgm:prSet presAssocID="{06BE931E-EBB8-48B6-86B4-9D1E496103A4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3E42600-7BF1-48B0-B9F4-5C1A7EF2BF93}" type="pres">
      <dgm:prSet presAssocID="{06BE931E-EBB8-48B6-86B4-9D1E496103A4}" presName="level3hierChild" presStyleCnt="0"/>
      <dgm:spPr/>
    </dgm:pt>
    <dgm:pt modelId="{0C39F2DD-C3C6-4825-BCB2-56C295E93317}" type="pres">
      <dgm:prSet presAssocID="{600C3C39-F28B-4147-AC10-A7407AEBD490}" presName="conn2-1" presStyleLbl="parChTrans1D3" presStyleIdx="1" presStyleCnt="2"/>
      <dgm:spPr/>
      <dgm:t>
        <a:bodyPr/>
        <a:lstStyle/>
        <a:p>
          <a:endParaRPr lang="el-GR"/>
        </a:p>
      </dgm:t>
    </dgm:pt>
    <dgm:pt modelId="{5A139327-42C7-498F-AD43-CE00026FE932}" type="pres">
      <dgm:prSet presAssocID="{600C3C39-F28B-4147-AC10-A7407AEBD490}" presName="connTx" presStyleLbl="parChTrans1D3" presStyleIdx="1" presStyleCnt="2"/>
      <dgm:spPr/>
      <dgm:t>
        <a:bodyPr/>
        <a:lstStyle/>
        <a:p>
          <a:endParaRPr lang="el-GR"/>
        </a:p>
      </dgm:t>
    </dgm:pt>
    <dgm:pt modelId="{D899CC4E-032F-4303-B708-15898E406695}" type="pres">
      <dgm:prSet presAssocID="{C3C252AC-D8FE-4CB6-B620-9999103FC1F0}" presName="root2" presStyleCnt="0"/>
      <dgm:spPr/>
    </dgm:pt>
    <dgm:pt modelId="{5CB06820-6AE6-4CCE-B77E-DAC97B8980FE}" type="pres">
      <dgm:prSet presAssocID="{C3C252AC-D8FE-4CB6-B620-9999103FC1F0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F7F5AD5-CB0E-41D6-863D-017A720D198F}" type="pres">
      <dgm:prSet presAssocID="{C3C252AC-D8FE-4CB6-B620-9999103FC1F0}" presName="level3hierChild" presStyleCnt="0"/>
      <dgm:spPr/>
    </dgm:pt>
    <dgm:pt modelId="{2CE31E48-4B75-4C3D-9D59-0966F706251C}" type="pres">
      <dgm:prSet presAssocID="{3A3698DB-8061-4E4B-B9DC-BA9F872EC385}" presName="conn2-1" presStyleLbl="parChTrans1D2" presStyleIdx="2" presStyleCnt="4"/>
      <dgm:spPr/>
      <dgm:t>
        <a:bodyPr/>
        <a:lstStyle/>
        <a:p>
          <a:endParaRPr lang="el-GR"/>
        </a:p>
      </dgm:t>
    </dgm:pt>
    <dgm:pt modelId="{E0ABF985-98E5-454E-9AF3-AB6D52030C65}" type="pres">
      <dgm:prSet presAssocID="{3A3698DB-8061-4E4B-B9DC-BA9F872EC385}" presName="connTx" presStyleLbl="parChTrans1D2" presStyleIdx="2" presStyleCnt="4"/>
      <dgm:spPr/>
      <dgm:t>
        <a:bodyPr/>
        <a:lstStyle/>
        <a:p>
          <a:endParaRPr lang="el-GR"/>
        </a:p>
      </dgm:t>
    </dgm:pt>
    <dgm:pt modelId="{4F218E45-1C4D-405A-80DB-C2B8A30A872B}" type="pres">
      <dgm:prSet presAssocID="{6592D3B5-F8C6-4EAC-B622-8DE423825D59}" presName="root2" presStyleCnt="0"/>
      <dgm:spPr/>
    </dgm:pt>
    <dgm:pt modelId="{22EA2655-80CE-4724-AA0A-4C13F03276E9}" type="pres">
      <dgm:prSet presAssocID="{6592D3B5-F8C6-4EAC-B622-8DE423825D59}" presName="LevelTwoTextNode" presStyleLbl="asst1" presStyleIdx="2" presStyleCnt="3" custLinFactNeighborX="-1540" custLinFactNeighborY="216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BB908F9-BB83-4182-B465-69C42C706730}" type="pres">
      <dgm:prSet presAssocID="{6592D3B5-F8C6-4EAC-B622-8DE423825D59}" presName="level3hierChild" presStyleCnt="0"/>
      <dgm:spPr/>
    </dgm:pt>
    <dgm:pt modelId="{8ACDC46C-B9BF-4C2D-BCBC-D917F5B0487E}" type="pres">
      <dgm:prSet presAssocID="{DBDF1B87-2070-4A23-B3E3-EA143AEF314E}" presName="conn2-1" presStyleLbl="parChTrans1D2" presStyleIdx="3" presStyleCnt="4"/>
      <dgm:spPr/>
      <dgm:t>
        <a:bodyPr/>
        <a:lstStyle/>
        <a:p>
          <a:endParaRPr lang="el-GR"/>
        </a:p>
      </dgm:t>
    </dgm:pt>
    <dgm:pt modelId="{2057D30F-C908-4492-99A0-D9502BD4B5C1}" type="pres">
      <dgm:prSet presAssocID="{DBDF1B87-2070-4A23-B3E3-EA143AEF314E}" presName="connTx" presStyleLbl="parChTrans1D2" presStyleIdx="3" presStyleCnt="4"/>
      <dgm:spPr/>
      <dgm:t>
        <a:bodyPr/>
        <a:lstStyle/>
        <a:p>
          <a:endParaRPr lang="el-GR"/>
        </a:p>
      </dgm:t>
    </dgm:pt>
    <dgm:pt modelId="{A2DBB52B-B5FF-4071-894F-5E0B2D04638A}" type="pres">
      <dgm:prSet presAssocID="{1BAD915D-C273-47FF-85CC-2FCE181D2A37}" presName="root2" presStyleCnt="0"/>
      <dgm:spPr/>
    </dgm:pt>
    <dgm:pt modelId="{976F1E0E-B661-4ECA-A7E6-51BA4A11F1C1}" type="pres">
      <dgm:prSet presAssocID="{1BAD915D-C273-47FF-85CC-2FCE181D2A37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51407B4-217F-422D-B31F-D10C3C3AC61A}" type="pres">
      <dgm:prSet presAssocID="{1BAD915D-C273-47FF-85CC-2FCE181D2A37}" presName="level3hierChild" presStyleCnt="0"/>
      <dgm:spPr/>
    </dgm:pt>
  </dgm:ptLst>
  <dgm:cxnLst>
    <dgm:cxn modelId="{774C1804-48EB-4CAF-8C75-9A6195995B5C}" type="presOf" srcId="{600C3C39-F28B-4147-AC10-A7407AEBD490}" destId="{0C39F2DD-C3C6-4825-BCB2-56C295E93317}" srcOrd="0" destOrd="0" presId="urn:microsoft.com/office/officeart/2005/8/layout/hierarchy2"/>
    <dgm:cxn modelId="{82F629FA-14A8-431C-9E8C-87BEDA0FD42A}" type="presOf" srcId="{3A3698DB-8061-4E4B-B9DC-BA9F872EC385}" destId="{E0ABF985-98E5-454E-9AF3-AB6D52030C65}" srcOrd="1" destOrd="0" presId="urn:microsoft.com/office/officeart/2005/8/layout/hierarchy2"/>
    <dgm:cxn modelId="{0BD09FCD-5996-4F89-9095-07107711369F}" srcId="{0F605376-C0B9-4739-8660-66C053AB7B27}" destId="{48AB8B07-ABE7-452F-846D-33209763F150}" srcOrd="1" destOrd="0" parTransId="{E0B248B0-D951-4D45-817D-A17808272370}" sibTransId="{965C4986-C94C-4533-83B4-FDD2EC11796A}"/>
    <dgm:cxn modelId="{FB43CF6B-1958-4468-A86E-B65C5BF149EA}" type="presOf" srcId="{0F605376-C0B9-4739-8660-66C053AB7B27}" destId="{224D2404-94CE-47E2-B87C-922C176B7955}" srcOrd="0" destOrd="0" presId="urn:microsoft.com/office/officeart/2005/8/layout/hierarchy2"/>
    <dgm:cxn modelId="{2109B2FB-2ACA-46A3-BB05-90A83C83C6EC}" type="presOf" srcId="{888CF33C-B70E-4588-BA5D-8DBD83C6AE51}" destId="{4219A571-6CFD-4FB9-A0FF-1D52229EE3DC}" srcOrd="0" destOrd="0" presId="urn:microsoft.com/office/officeart/2005/8/layout/hierarchy2"/>
    <dgm:cxn modelId="{EE44D86A-2833-45D8-9CE0-EA3A9FC5DF5E}" type="presOf" srcId="{DBDF1B87-2070-4A23-B3E3-EA143AEF314E}" destId="{2057D30F-C908-4492-99A0-D9502BD4B5C1}" srcOrd="1" destOrd="0" presId="urn:microsoft.com/office/officeart/2005/8/layout/hierarchy2"/>
    <dgm:cxn modelId="{06A7A55D-3832-4C80-9AFB-2D35B656BBC3}" type="presOf" srcId="{06BE931E-EBB8-48B6-86B4-9D1E496103A4}" destId="{43D8FBF9-E16C-4B64-83F0-F813617ECB9B}" srcOrd="0" destOrd="0" presId="urn:microsoft.com/office/officeart/2005/8/layout/hierarchy2"/>
    <dgm:cxn modelId="{8BB925F1-C51A-4403-BAE4-46DB6394D1B3}" type="presOf" srcId="{6592D3B5-F8C6-4EAC-B622-8DE423825D59}" destId="{22EA2655-80CE-4724-AA0A-4C13F03276E9}" srcOrd="0" destOrd="0" presId="urn:microsoft.com/office/officeart/2005/8/layout/hierarchy2"/>
    <dgm:cxn modelId="{F5C11EC8-5FA9-43D1-ADA5-9152C75D9D4C}" srcId="{48AB8B07-ABE7-452F-846D-33209763F150}" destId="{C3C252AC-D8FE-4CB6-B620-9999103FC1F0}" srcOrd="1" destOrd="0" parTransId="{600C3C39-F28B-4147-AC10-A7407AEBD490}" sibTransId="{1853D436-36D9-4834-B063-8B392BD1FFA3}"/>
    <dgm:cxn modelId="{58C72E1A-4A56-414E-BFBC-36BB0313FF76}" type="presOf" srcId="{E0B248B0-D951-4D45-817D-A17808272370}" destId="{CB78FFDB-C746-44CC-A7F3-910DA5C6B3B8}" srcOrd="0" destOrd="0" presId="urn:microsoft.com/office/officeart/2005/8/layout/hierarchy2"/>
    <dgm:cxn modelId="{FD657AF8-8D83-4CB1-AC24-18D725862420}" type="presOf" srcId="{C3C252AC-D8FE-4CB6-B620-9999103FC1F0}" destId="{5CB06820-6AE6-4CCE-B77E-DAC97B8980FE}" srcOrd="0" destOrd="0" presId="urn:microsoft.com/office/officeart/2005/8/layout/hierarchy2"/>
    <dgm:cxn modelId="{E6139262-CD99-42B6-99C9-4DA855DAFD9C}" type="presOf" srcId="{600C3C39-F28B-4147-AC10-A7407AEBD490}" destId="{5A139327-42C7-498F-AD43-CE00026FE932}" srcOrd="1" destOrd="0" presId="urn:microsoft.com/office/officeart/2005/8/layout/hierarchy2"/>
    <dgm:cxn modelId="{3EEF5609-EB73-492E-B1DA-6C3277483464}" srcId="{48AB8B07-ABE7-452F-846D-33209763F150}" destId="{06BE931E-EBB8-48B6-86B4-9D1E496103A4}" srcOrd="0" destOrd="0" parTransId="{5E2D7C52-0F5A-4F80-B691-BE60137E57FB}" sibTransId="{34BD597A-3DF2-46C1-ADAB-0A72CD5E7CFB}"/>
    <dgm:cxn modelId="{5B2A4F74-1BD5-49E9-9CE6-82C9A5D8AD66}" type="presOf" srcId="{5E2D7C52-0F5A-4F80-B691-BE60137E57FB}" destId="{E203ED9E-CA22-4064-BECE-2823A0E74576}" srcOrd="0" destOrd="0" presId="urn:microsoft.com/office/officeart/2005/8/layout/hierarchy2"/>
    <dgm:cxn modelId="{D23B18DE-E463-4261-ACE3-C299B97B4AA3}" srcId="{0F605376-C0B9-4739-8660-66C053AB7B27}" destId="{E139928B-6948-40FD-A14E-26E242F6C4B5}" srcOrd="0" destOrd="0" parTransId="{888CF33C-B70E-4588-BA5D-8DBD83C6AE51}" sibTransId="{63A30A84-2909-4D5F-B43B-DA96007643B9}"/>
    <dgm:cxn modelId="{23947F4C-A963-46A0-85DD-DB6129129AFB}" type="presOf" srcId="{888CF33C-B70E-4588-BA5D-8DBD83C6AE51}" destId="{53FAC5A2-7305-4786-8C9D-3D97C2685602}" srcOrd="1" destOrd="0" presId="urn:microsoft.com/office/officeart/2005/8/layout/hierarchy2"/>
    <dgm:cxn modelId="{CD2A88B6-2D5B-440C-BBAB-BF5E2550B986}" type="presOf" srcId="{E139928B-6948-40FD-A14E-26E242F6C4B5}" destId="{ED665856-7517-42C9-A8A3-8EBB015B2CAB}" srcOrd="0" destOrd="0" presId="urn:microsoft.com/office/officeart/2005/8/layout/hierarchy2"/>
    <dgm:cxn modelId="{2061E3EC-0927-4055-921F-C4DF86005387}" type="presOf" srcId="{3A3698DB-8061-4E4B-B9DC-BA9F872EC385}" destId="{2CE31E48-4B75-4C3D-9D59-0966F706251C}" srcOrd="0" destOrd="0" presId="urn:microsoft.com/office/officeart/2005/8/layout/hierarchy2"/>
    <dgm:cxn modelId="{A89BAEF2-B2C9-4306-AD82-DDAF7BBC9449}" type="presOf" srcId="{48AB8B07-ABE7-452F-846D-33209763F150}" destId="{76552E71-95C7-47D1-BD25-27FC6A4D64D0}" srcOrd="0" destOrd="0" presId="urn:microsoft.com/office/officeart/2005/8/layout/hierarchy2"/>
    <dgm:cxn modelId="{27B39851-AD8C-4D3E-964A-6180CAFE592A}" srcId="{0F605376-C0B9-4739-8660-66C053AB7B27}" destId="{1BAD915D-C273-47FF-85CC-2FCE181D2A37}" srcOrd="3" destOrd="0" parTransId="{DBDF1B87-2070-4A23-B3E3-EA143AEF314E}" sibTransId="{1D04B6D5-C908-4124-AED1-28A8BB815E5B}"/>
    <dgm:cxn modelId="{9FA49A4A-3785-41A7-A5F8-C0DD3B0CBAAE}" type="presOf" srcId="{1089BD4A-268A-4D8A-968F-B2357CBC2749}" destId="{C50B24AB-1A39-443F-BCFD-85B9A9C482AA}" srcOrd="0" destOrd="0" presId="urn:microsoft.com/office/officeart/2005/8/layout/hierarchy2"/>
    <dgm:cxn modelId="{197C3758-7226-426C-9A9E-7047F17CA935}" type="presOf" srcId="{1BAD915D-C273-47FF-85CC-2FCE181D2A37}" destId="{976F1E0E-B661-4ECA-A7E6-51BA4A11F1C1}" srcOrd="0" destOrd="0" presId="urn:microsoft.com/office/officeart/2005/8/layout/hierarchy2"/>
    <dgm:cxn modelId="{35B746A6-7F2A-4294-ADBD-B7D4F93F5B46}" srcId="{0F605376-C0B9-4739-8660-66C053AB7B27}" destId="{6592D3B5-F8C6-4EAC-B622-8DE423825D59}" srcOrd="2" destOrd="0" parTransId="{3A3698DB-8061-4E4B-B9DC-BA9F872EC385}" sibTransId="{FD3DDD12-3B14-4710-8379-E5DF106338C6}"/>
    <dgm:cxn modelId="{0D5EBC73-A5DA-4B91-83B1-19696917424F}" type="presOf" srcId="{5E2D7C52-0F5A-4F80-B691-BE60137E57FB}" destId="{EE92B3D5-DB1A-4C92-A733-222C5EFEFFD9}" srcOrd="1" destOrd="0" presId="urn:microsoft.com/office/officeart/2005/8/layout/hierarchy2"/>
    <dgm:cxn modelId="{28D2F4CF-0CA3-4B71-A6F5-BA521E9E61F0}" srcId="{1089BD4A-268A-4D8A-968F-B2357CBC2749}" destId="{0F605376-C0B9-4739-8660-66C053AB7B27}" srcOrd="0" destOrd="0" parTransId="{043B78E1-B9B9-4B9D-8F90-C8C0050F6505}" sibTransId="{9BFE67B6-E31C-4261-B26C-014DEE2FD663}"/>
    <dgm:cxn modelId="{D14266E9-08DA-404C-A4F9-B0189E512A9A}" type="presOf" srcId="{E0B248B0-D951-4D45-817D-A17808272370}" destId="{A2A48B93-9081-4757-9CA1-A60B8EB6C214}" srcOrd="1" destOrd="0" presId="urn:microsoft.com/office/officeart/2005/8/layout/hierarchy2"/>
    <dgm:cxn modelId="{19B41B62-C7FA-448A-8DA4-D75F7BDB4943}" type="presOf" srcId="{DBDF1B87-2070-4A23-B3E3-EA143AEF314E}" destId="{8ACDC46C-B9BF-4C2D-BCBC-D917F5B0487E}" srcOrd="0" destOrd="0" presId="urn:microsoft.com/office/officeart/2005/8/layout/hierarchy2"/>
    <dgm:cxn modelId="{2E522B21-DC62-4694-A7F1-88078E610BAB}" type="presParOf" srcId="{C50B24AB-1A39-443F-BCFD-85B9A9C482AA}" destId="{0660BA08-848B-4555-A987-54977229A46A}" srcOrd="0" destOrd="0" presId="urn:microsoft.com/office/officeart/2005/8/layout/hierarchy2"/>
    <dgm:cxn modelId="{7FD72E82-8052-4B34-8E66-D15075E7CBC7}" type="presParOf" srcId="{0660BA08-848B-4555-A987-54977229A46A}" destId="{224D2404-94CE-47E2-B87C-922C176B7955}" srcOrd="0" destOrd="0" presId="urn:microsoft.com/office/officeart/2005/8/layout/hierarchy2"/>
    <dgm:cxn modelId="{DBF6762E-E651-493D-B494-EA1E9686F555}" type="presParOf" srcId="{0660BA08-848B-4555-A987-54977229A46A}" destId="{8D620C93-4143-4EB9-AD04-01FBFF033F47}" srcOrd="1" destOrd="0" presId="urn:microsoft.com/office/officeart/2005/8/layout/hierarchy2"/>
    <dgm:cxn modelId="{13C544AB-0D88-45B9-9B51-829183DE534F}" type="presParOf" srcId="{8D620C93-4143-4EB9-AD04-01FBFF033F47}" destId="{4219A571-6CFD-4FB9-A0FF-1D52229EE3DC}" srcOrd="0" destOrd="0" presId="urn:microsoft.com/office/officeart/2005/8/layout/hierarchy2"/>
    <dgm:cxn modelId="{63E2D4F3-F9EB-4C84-B72B-DC93D04B4DBE}" type="presParOf" srcId="{4219A571-6CFD-4FB9-A0FF-1D52229EE3DC}" destId="{53FAC5A2-7305-4786-8C9D-3D97C2685602}" srcOrd="0" destOrd="0" presId="urn:microsoft.com/office/officeart/2005/8/layout/hierarchy2"/>
    <dgm:cxn modelId="{A45EFFD4-447E-4B7A-B644-24BA5F140632}" type="presParOf" srcId="{8D620C93-4143-4EB9-AD04-01FBFF033F47}" destId="{54211F5A-AF1E-4118-96D9-668CE45D1980}" srcOrd="1" destOrd="0" presId="urn:microsoft.com/office/officeart/2005/8/layout/hierarchy2"/>
    <dgm:cxn modelId="{73ED54D7-6472-473C-B385-BAB6BB1F3F70}" type="presParOf" srcId="{54211F5A-AF1E-4118-96D9-668CE45D1980}" destId="{ED665856-7517-42C9-A8A3-8EBB015B2CAB}" srcOrd="0" destOrd="0" presId="urn:microsoft.com/office/officeart/2005/8/layout/hierarchy2"/>
    <dgm:cxn modelId="{DE626445-A2BB-42E8-9188-EA0E6FB9010E}" type="presParOf" srcId="{54211F5A-AF1E-4118-96D9-668CE45D1980}" destId="{F19B6072-9DCF-4914-BEE8-8767FE725375}" srcOrd="1" destOrd="0" presId="urn:microsoft.com/office/officeart/2005/8/layout/hierarchy2"/>
    <dgm:cxn modelId="{B4DF2C00-5D39-40A6-A597-8BBC82BBEDE0}" type="presParOf" srcId="{8D620C93-4143-4EB9-AD04-01FBFF033F47}" destId="{CB78FFDB-C746-44CC-A7F3-910DA5C6B3B8}" srcOrd="2" destOrd="0" presId="urn:microsoft.com/office/officeart/2005/8/layout/hierarchy2"/>
    <dgm:cxn modelId="{05EEBF13-DBDA-40BF-8735-706E72B721B6}" type="presParOf" srcId="{CB78FFDB-C746-44CC-A7F3-910DA5C6B3B8}" destId="{A2A48B93-9081-4757-9CA1-A60B8EB6C214}" srcOrd="0" destOrd="0" presId="urn:microsoft.com/office/officeart/2005/8/layout/hierarchy2"/>
    <dgm:cxn modelId="{1FFC35C1-6049-47C5-BEA0-3D7B25E0C47C}" type="presParOf" srcId="{8D620C93-4143-4EB9-AD04-01FBFF033F47}" destId="{7E4A18A6-EA1F-498D-8A06-D139F8FAF96E}" srcOrd="3" destOrd="0" presId="urn:microsoft.com/office/officeart/2005/8/layout/hierarchy2"/>
    <dgm:cxn modelId="{E275567E-419B-475B-90E6-2955A1AC0F00}" type="presParOf" srcId="{7E4A18A6-EA1F-498D-8A06-D139F8FAF96E}" destId="{76552E71-95C7-47D1-BD25-27FC6A4D64D0}" srcOrd="0" destOrd="0" presId="urn:microsoft.com/office/officeart/2005/8/layout/hierarchy2"/>
    <dgm:cxn modelId="{7800D7D3-4375-4448-BA2D-A42A87C370BF}" type="presParOf" srcId="{7E4A18A6-EA1F-498D-8A06-D139F8FAF96E}" destId="{6E688725-D94F-47C3-9619-109298E90CE2}" srcOrd="1" destOrd="0" presId="urn:microsoft.com/office/officeart/2005/8/layout/hierarchy2"/>
    <dgm:cxn modelId="{20FEBA49-B38F-4538-A85E-1D631003AA7E}" type="presParOf" srcId="{6E688725-D94F-47C3-9619-109298E90CE2}" destId="{E203ED9E-CA22-4064-BECE-2823A0E74576}" srcOrd="0" destOrd="0" presId="urn:microsoft.com/office/officeart/2005/8/layout/hierarchy2"/>
    <dgm:cxn modelId="{A7E1CFFA-C590-41DF-9824-165B4D487662}" type="presParOf" srcId="{E203ED9E-CA22-4064-BECE-2823A0E74576}" destId="{EE92B3D5-DB1A-4C92-A733-222C5EFEFFD9}" srcOrd="0" destOrd="0" presId="urn:microsoft.com/office/officeart/2005/8/layout/hierarchy2"/>
    <dgm:cxn modelId="{B28B8228-3820-4D6D-A5E0-BFD3981C9AB0}" type="presParOf" srcId="{6E688725-D94F-47C3-9619-109298E90CE2}" destId="{84CA814A-D548-4CF5-B078-62230F39D121}" srcOrd="1" destOrd="0" presId="urn:microsoft.com/office/officeart/2005/8/layout/hierarchy2"/>
    <dgm:cxn modelId="{943995AE-AAFF-4B53-B640-CDE0AEB0114A}" type="presParOf" srcId="{84CA814A-D548-4CF5-B078-62230F39D121}" destId="{43D8FBF9-E16C-4B64-83F0-F813617ECB9B}" srcOrd="0" destOrd="0" presId="urn:microsoft.com/office/officeart/2005/8/layout/hierarchy2"/>
    <dgm:cxn modelId="{69960E19-1CEF-4CF7-BECE-919400275142}" type="presParOf" srcId="{84CA814A-D548-4CF5-B078-62230F39D121}" destId="{13E42600-7BF1-48B0-B9F4-5C1A7EF2BF93}" srcOrd="1" destOrd="0" presId="urn:microsoft.com/office/officeart/2005/8/layout/hierarchy2"/>
    <dgm:cxn modelId="{F25B6866-410A-4B38-8C8D-CE82180E6EF8}" type="presParOf" srcId="{6E688725-D94F-47C3-9619-109298E90CE2}" destId="{0C39F2DD-C3C6-4825-BCB2-56C295E93317}" srcOrd="2" destOrd="0" presId="urn:microsoft.com/office/officeart/2005/8/layout/hierarchy2"/>
    <dgm:cxn modelId="{CFC209C2-7049-46E6-A574-2A5A4AA82556}" type="presParOf" srcId="{0C39F2DD-C3C6-4825-BCB2-56C295E93317}" destId="{5A139327-42C7-498F-AD43-CE00026FE932}" srcOrd="0" destOrd="0" presId="urn:microsoft.com/office/officeart/2005/8/layout/hierarchy2"/>
    <dgm:cxn modelId="{E4709DC7-A16B-4BC5-8CA2-328B9D83D5A9}" type="presParOf" srcId="{6E688725-D94F-47C3-9619-109298E90CE2}" destId="{D899CC4E-032F-4303-B708-15898E406695}" srcOrd="3" destOrd="0" presId="urn:microsoft.com/office/officeart/2005/8/layout/hierarchy2"/>
    <dgm:cxn modelId="{7859B2DB-FF6A-4CE9-B02A-4884BA6CBECD}" type="presParOf" srcId="{D899CC4E-032F-4303-B708-15898E406695}" destId="{5CB06820-6AE6-4CCE-B77E-DAC97B8980FE}" srcOrd="0" destOrd="0" presId="urn:microsoft.com/office/officeart/2005/8/layout/hierarchy2"/>
    <dgm:cxn modelId="{A4AC2B17-766E-42B6-97A1-C55C3BFA7F6F}" type="presParOf" srcId="{D899CC4E-032F-4303-B708-15898E406695}" destId="{5F7F5AD5-CB0E-41D6-863D-017A720D198F}" srcOrd="1" destOrd="0" presId="urn:microsoft.com/office/officeart/2005/8/layout/hierarchy2"/>
    <dgm:cxn modelId="{BC4205B9-AC09-4DFA-94AF-0669DCE72AFE}" type="presParOf" srcId="{8D620C93-4143-4EB9-AD04-01FBFF033F47}" destId="{2CE31E48-4B75-4C3D-9D59-0966F706251C}" srcOrd="4" destOrd="0" presId="urn:microsoft.com/office/officeart/2005/8/layout/hierarchy2"/>
    <dgm:cxn modelId="{59EC18FD-9FD3-47EA-92CD-19B39A88AE82}" type="presParOf" srcId="{2CE31E48-4B75-4C3D-9D59-0966F706251C}" destId="{E0ABF985-98E5-454E-9AF3-AB6D52030C65}" srcOrd="0" destOrd="0" presId="urn:microsoft.com/office/officeart/2005/8/layout/hierarchy2"/>
    <dgm:cxn modelId="{F55F5571-562E-48A9-89E7-6E8209ADB4CD}" type="presParOf" srcId="{8D620C93-4143-4EB9-AD04-01FBFF033F47}" destId="{4F218E45-1C4D-405A-80DB-C2B8A30A872B}" srcOrd="5" destOrd="0" presId="urn:microsoft.com/office/officeart/2005/8/layout/hierarchy2"/>
    <dgm:cxn modelId="{DF0C16C6-24BE-4B99-9F46-6DAD1FA14EA2}" type="presParOf" srcId="{4F218E45-1C4D-405A-80DB-C2B8A30A872B}" destId="{22EA2655-80CE-4724-AA0A-4C13F03276E9}" srcOrd="0" destOrd="0" presId="urn:microsoft.com/office/officeart/2005/8/layout/hierarchy2"/>
    <dgm:cxn modelId="{FD0C315D-D8A5-449F-B772-4C87D396ACED}" type="presParOf" srcId="{4F218E45-1C4D-405A-80DB-C2B8A30A872B}" destId="{8BB908F9-BB83-4182-B465-69C42C706730}" srcOrd="1" destOrd="0" presId="urn:microsoft.com/office/officeart/2005/8/layout/hierarchy2"/>
    <dgm:cxn modelId="{FE127D2E-F873-4E71-ADA9-5E3DF1DB1BF4}" type="presParOf" srcId="{8D620C93-4143-4EB9-AD04-01FBFF033F47}" destId="{8ACDC46C-B9BF-4C2D-BCBC-D917F5B0487E}" srcOrd="6" destOrd="0" presId="urn:microsoft.com/office/officeart/2005/8/layout/hierarchy2"/>
    <dgm:cxn modelId="{C5D1272A-5E29-4891-8289-C387D4172062}" type="presParOf" srcId="{8ACDC46C-B9BF-4C2D-BCBC-D917F5B0487E}" destId="{2057D30F-C908-4492-99A0-D9502BD4B5C1}" srcOrd="0" destOrd="0" presId="urn:microsoft.com/office/officeart/2005/8/layout/hierarchy2"/>
    <dgm:cxn modelId="{D866AEB8-141C-46FC-824F-E130F65135BF}" type="presParOf" srcId="{8D620C93-4143-4EB9-AD04-01FBFF033F47}" destId="{A2DBB52B-B5FF-4071-894F-5E0B2D04638A}" srcOrd="7" destOrd="0" presId="urn:microsoft.com/office/officeart/2005/8/layout/hierarchy2"/>
    <dgm:cxn modelId="{D4C091A2-181E-4B1F-99E4-991D146A1FBB}" type="presParOf" srcId="{A2DBB52B-B5FF-4071-894F-5E0B2D04638A}" destId="{976F1E0E-B661-4ECA-A7E6-51BA4A11F1C1}" srcOrd="0" destOrd="0" presId="urn:microsoft.com/office/officeart/2005/8/layout/hierarchy2"/>
    <dgm:cxn modelId="{F7FCC75E-25C4-4911-AE13-CCD61B0364B2}" type="presParOf" srcId="{A2DBB52B-B5FF-4071-894F-5E0B2D04638A}" destId="{351407B4-217F-422D-B31F-D10C3C3AC61A}" srcOrd="1" destOrd="0" presId="urn:microsoft.com/office/officeart/2005/8/layout/hierarchy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ABBE97-26BA-4503-9FD8-4C626A63A9E3}" type="doc">
      <dgm:prSet loTypeId="urn:microsoft.com/office/officeart/2005/8/layout/p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E32494E-944E-4821-BF1F-C25A45AC8DFD}">
      <dgm:prSet phldrT="[Κείμενο]"/>
      <dgm:spPr/>
      <dgm:t>
        <a:bodyPr/>
        <a:lstStyle/>
        <a:p>
          <a:r>
            <a:rPr lang="el-GR" dirty="0" smtClean="0"/>
            <a:t>Εργασία </a:t>
          </a:r>
          <a:endParaRPr lang="el-GR" dirty="0"/>
        </a:p>
      </dgm:t>
    </dgm:pt>
    <dgm:pt modelId="{EB01416D-B697-4C6B-97FE-CCE6BC168EEA}" type="parTrans" cxnId="{F86A8AC5-AE94-4598-B731-DEDED864A4C5}">
      <dgm:prSet/>
      <dgm:spPr/>
      <dgm:t>
        <a:bodyPr/>
        <a:lstStyle/>
        <a:p>
          <a:endParaRPr lang="el-GR"/>
        </a:p>
      </dgm:t>
    </dgm:pt>
    <dgm:pt modelId="{8EF68CD8-CC5C-413C-A107-D1D4E30C7AD6}" type="sibTrans" cxnId="{F86A8AC5-AE94-4598-B731-DEDED864A4C5}">
      <dgm:prSet/>
      <dgm:spPr/>
      <dgm:t>
        <a:bodyPr/>
        <a:lstStyle/>
        <a:p>
          <a:endParaRPr lang="el-GR"/>
        </a:p>
      </dgm:t>
    </dgm:pt>
    <dgm:pt modelId="{085FFF00-39B6-48FB-8A03-51107AB63BAB}">
      <dgm:prSet phldrT="[Κείμενο]"/>
      <dgm:spPr/>
      <dgm:t>
        <a:bodyPr/>
        <a:lstStyle/>
        <a:p>
          <a:r>
            <a:rPr lang="el-GR" dirty="0" smtClean="0"/>
            <a:t>Έδαφος (Γη)</a:t>
          </a:r>
          <a:endParaRPr lang="el-GR" dirty="0"/>
        </a:p>
      </dgm:t>
    </dgm:pt>
    <dgm:pt modelId="{A9D76178-1969-4CA1-AC51-BCDE0157A57D}" type="parTrans" cxnId="{E188082D-D68C-4C84-9179-6AD2EC600E2A}">
      <dgm:prSet/>
      <dgm:spPr/>
      <dgm:t>
        <a:bodyPr/>
        <a:lstStyle/>
        <a:p>
          <a:endParaRPr lang="el-GR"/>
        </a:p>
      </dgm:t>
    </dgm:pt>
    <dgm:pt modelId="{A92F9FD2-EC0B-49E0-9F7F-EFD17708E347}" type="sibTrans" cxnId="{E188082D-D68C-4C84-9179-6AD2EC600E2A}">
      <dgm:prSet/>
      <dgm:spPr/>
      <dgm:t>
        <a:bodyPr/>
        <a:lstStyle/>
        <a:p>
          <a:endParaRPr lang="el-GR"/>
        </a:p>
      </dgm:t>
    </dgm:pt>
    <dgm:pt modelId="{B17947FF-BB9C-4FA8-84AB-595F46889B81}">
      <dgm:prSet phldrT="[Κείμενο]"/>
      <dgm:spPr/>
      <dgm:t>
        <a:bodyPr/>
        <a:lstStyle/>
        <a:p>
          <a:r>
            <a:rPr lang="el-GR" dirty="0" smtClean="0"/>
            <a:t>Κεφάλαιο</a:t>
          </a:r>
          <a:endParaRPr lang="el-GR" dirty="0"/>
        </a:p>
      </dgm:t>
    </dgm:pt>
    <dgm:pt modelId="{D802BAFE-F154-4D23-A1BE-5059D1E98E8D}" type="parTrans" cxnId="{6208FAFE-CEC4-4083-AD33-683DCADCF883}">
      <dgm:prSet/>
      <dgm:spPr/>
      <dgm:t>
        <a:bodyPr/>
        <a:lstStyle/>
        <a:p>
          <a:endParaRPr lang="el-GR"/>
        </a:p>
      </dgm:t>
    </dgm:pt>
    <dgm:pt modelId="{17B1A0D9-8007-43EA-AF58-4F312F7E26FF}" type="sibTrans" cxnId="{6208FAFE-CEC4-4083-AD33-683DCADCF883}">
      <dgm:prSet/>
      <dgm:spPr/>
      <dgm:t>
        <a:bodyPr/>
        <a:lstStyle/>
        <a:p>
          <a:endParaRPr lang="el-GR"/>
        </a:p>
      </dgm:t>
    </dgm:pt>
    <dgm:pt modelId="{EF02EBC0-152F-4C4A-ADF9-208B9D861E3B}">
      <dgm:prSet phldrT="[Κείμενο]"/>
      <dgm:spPr/>
      <dgm:t>
        <a:bodyPr/>
        <a:lstStyle/>
        <a:p>
          <a:r>
            <a:rPr lang="el-GR" dirty="0" smtClean="0"/>
            <a:t>Επιχειρηματικότητα</a:t>
          </a:r>
          <a:endParaRPr lang="el-GR" dirty="0"/>
        </a:p>
      </dgm:t>
    </dgm:pt>
    <dgm:pt modelId="{30FA751C-212C-426B-A0EF-7ACD9D8C787B}" type="parTrans" cxnId="{B8DC0440-0CA3-4016-A336-9848985DE755}">
      <dgm:prSet/>
      <dgm:spPr/>
      <dgm:t>
        <a:bodyPr/>
        <a:lstStyle/>
        <a:p>
          <a:endParaRPr lang="el-GR"/>
        </a:p>
      </dgm:t>
    </dgm:pt>
    <dgm:pt modelId="{A6C3B76E-D89C-4F33-9D78-2A41BAA4DA43}" type="sibTrans" cxnId="{B8DC0440-0CA3-4016-A336-9848985DE755}">
      <dgm:prSet/>
      <dgm:spPr/>
      <dgm:t>
        <a:bodyPr/>
        <a:lstStyle/>
        <a:p>
          <a:endParaRPr lang="el-GR"/>
        </a:p>
      </dgm:t>
    </dgm:pt>
    <dgm:pt modelId="{E44ACBA0-3C11-4C2E-8F3F-CCC942C6A47E}" type="pres">
      <dgm:prSet presAssocID="{99ABBE97-26BA-4503-9FD8-4C626A63A9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5493C5A-8B34-4B4B-BCCE-785A30204221}" type="pres">
      <dgm:prSet presAssocID="{DE32494E-944E-4821-BF1F-C25A45AC8DFD}" presName="compNode" presStyleCnt="0"/>
      <dgm:spPr/>
    </dgm:pt>
    <dgm:pt modelId="{567DC065-DC7C-4BF2-B6E5-211D51B43D0F}" type="pres">
      <dgm:prSet presAssocID="{DE32494E-944E-4821-BF1F-C25A45AC8DFD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65FF01D-F02E-41C2-915C-D7B0E7A01F90}" type="pres">
      <dgm:prSet presAssocID="{DE32494E-944E-4821-BF1F-C25A45AC8DFD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8CCFE4-4105-40A9-B698-CABC37074438}" type="pres">
      <dgm:prSet presAssocID="{8EF68CD8-CC5C-413C-A107-D1D4E30C7AD6}" presName="sibTrans" presStyleLbl="sibTrans2D1" presStyleIdx="0" presStyleCnt="0"/>
      <dgm:spPr/>
      <dgm:t>
        <a:bodyPr/>
        <a:lstStyle/>
        <a:p>
          <a:endParaRPr lang="el-GR"/>
        </a:p>
      </dgm:t>
    </dgm:pt>
    <dgm:pt modelId="{C1487965-91B6-476A-B499-6FD995D84A76}" type="pres">
      <dgm:prSet presAssocID="{085FFF00-39B6-48FB-8A03-51107AB63BAB}" presName="compNode" presStyleCnt="0"/>
      <dgm:spPr/>
    </dgm:pt>
    <dgm:pt modelId="{FAB2A762-E4F5-4D91-8D02-289B8D26D261}" type="pres">
      <dgm:prSet presAssocID="{085FFF00-39B6-48FB-8A03-51107AB63BAB}" presName="pictRect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2C1B76C-622F-462C-8C2B-7E2086AAA3BC}" type="pres">
      <dgm:prSet presAssocID="{085FFF00-39B6-48FB-8A03-51107AB63BAB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26D959-7E24-4787-AA54-3EA12F743114}" type="pres">
      <dgm:prSet presAssocID="{A92F9FD2-EC0B-49E0-9F7F-EFD17708E347}" presName="sibTrans" presStyleLbl="sibTrans2D1" presStyleIdx="0" presStyleCnt="0"/>
      <dgm:spPr/>
      <dgm:t>
        <a:bodyPr/>
        <a:lstStyle/>
        <a:p>
          <a:endParaRPr lang="el-GR"/>
        </a:p>
      </dgm:t>
    </dgm:pt>
    <dgm:pt modelId="{2F816423-D2F6-4C08-85CC-BFE6114BB5D6}" type="pres">
      <dgm:prSet presAssocID="{B17947FF-BB9C-4FA8-84AB-595F46889B81}" presName="compNode" presStyleCnt="0"/>
      <dgm:spPr/>
    </dgm:pt>
    <dgm:pt modelId="{501C1D95-BE8F-4C1D-B26D-FCF3099AC995}" type="pres">
      <dgm:prSet presAssocID="{B17947FF-BB9C-4FA8-84AB-595F46889B81}" presName="pictRect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D7CA34B-21D0-46F1-98ED-B9C17009A802}" type="pres">
      <dgm:prSet presAssocID="{B17947FF-BB9C-4FA8-84AB-595F46889B81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6118356-F5D8-40D3-BA04-05B9F0C42ACB}" type="pres">
      <dgm:prSet presAssocID="{17B1A0D9-8007-43EA-AF58-4F312F7E26FF}" presName="sibTrans" presStyleLbl="sibTrans2D1" presStyleIdx="0" presStyleCnt="0"/>
      <dgm:spPr/>
      <dgm:t>
        <a:bodyPr/>
        <a:lstStyle/>
        <a:p>
          <a:endParaRPr lang="el-GR"/>
        </a:p>
      </dgm:t>
    </dgm:pt>
    <dgm:pt modelId="{BC14B55C-CD10-4403-8713-F88C1786AE0C}" type="pres">
      <dgm:prSet presAssocID="{EF02EBC0-152F-4C4A-ADF9-208B9D861E3B}" presName="compNode" presStyleCnt="0"/>
      <dgm:spPr/>
    </dgm:pt>
    <dgm:pt modelId="{5DF14E8B-C917-49C5-B4EF-2231DDC5DACE}" type="pres">
      <dgm:prSet presAssocID="{EF02EBC0-152F-4C4A-ADF9-208B9D861E3B}" presName="pictRect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13ABBE3-5287-401B-A780-948F92D2819E}" type="pres">
      <dgm:prSet presAssocID="{EF02EBC0-152F-4C4A-ADF9-208B9D861E3B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28C44ED-2DDE-470D-9793-FF8B156F7FCA}" type="presOf" srcId="{B17947FF-BB9C-4FA8-84AB-595F46889B81}" destId="{CD7CA34B-21D0-46F1-98ED-B9C17009A802}" srcOrd="0" destOrd="0" presId="urn:microsoft.com/office/officeart/2005/8/layout/pList1"/>
    <dgm:cxn modelId="{F86A8AC5-AE94-4598-B731-DEDED864A4C5}" srcId="{99ABBE97-26BA-4503-9FD8-4C626A63A9E3}" destId="{DE32494E-944E-4821-BF1F-C25A45AC8DFD}" srcOrd="0" destOrd="0" parTransId="{EB01416D-B697-4C6B-97FE-CCE6BC168EEA}" sibTransId="{8EF68CD8-CC5C-413C-A107-D1D4E30C7AD6}"/>
    <dgm:cxn modelId="{E188082D-D68C-4C84-9179-6AD2EC600E2A}" srcId="{99ABBE97-26BA-4503-9FD8-4C626A63A9E3}" destId="{085FFF00-39B6-48FB-8A03-51107AB63BAB}" srcOrd="1" destOrd="0" parTransId="{A9D76178-1969-4CA1-AC51-BCDE0157A57D}" sibTransId="{A92F9FD2-EC0B-49E0-9F7F-EFD17708E347}"/>
    <dgm:cxn modelId="{B8DC0440-0CA3-4016-A336-9848985DE755}" srcId="{99ABBE97-26BA-4503-9FD8-4C626A63A9E3}" destId="{EF02EBC0-152F-4C4A-ADF9-208B9D861E3B}" srcOrd="3" destOrd="0" parTransId="{30FA751C-212C-426B-A0EF-7ACD9D8C787B}" sibTransId="{A6C3B76E-D89C-4F33-9D78-2A41BAA4DA43}"/>
    <dgm:cxn modelId="{771F69B5-D487-446A-921D-A54C6D13D90E}" type="presOf" srcId="{17B1A0D9-8007-43EA-AF58-4F312F7E26FF}" destId="{66118356-F5D8-40D3-BA04-05B9F0C42ACB}" srcOrd="0" destOrd="0" presId="urn:microsoft.com/office/officeart/2005/8/layout/pList1"/>
    <dgm:cxn modelId="{4F6A3CAA-8FC2-4A78-AE2B-597136F91A76}" type="presOf" srcId="{8EF68CD8-CC5C-413C-A107-D1D4E30C7AD6}" destId="{918CCFE4-4105-40A9-B698-CABC37074438}" srcOrd="0" destOrd="0" presId="urn:microsoft.com/office/officeart/2005/8/layout/pList1"/>
    <dgm:cxn modelId="{0FDB76E0-26F7-495D-9CCF-EA53A39FBF72}" type="presOf" srcId="{DE32494E-944E-4821-BF1F-C25A45AC8DFD}" destId="{065FF01D-F02E-41C2-915C-D7B0E7A01F90}" srcOrd="0" destOrd="0" presId="urn:microsoft.com/office/officeart/2005/8/layout/pList1"/>
    <dgm:cxn modelId="{728F7286-B037-42A3-A392-CB4773C43AD4}" type="presOf" srcId="{99ABBE97-26BA-4503-9FD8-4C626A63A9E3}" destId="{E44ACBA0-3C11-4C2E-8F3F-CCC942C6A47E}" srcOrd="0" destOrd="0" presId="urn:microsoft.com/office/officeart/2005/8/layout/pList1"/>
    <dgm:cxn modelId="{D5F734BB-EF13-4B94-A748-E765F8874195}" type="presOf" srcId="{A92F9FD2-EC0B-49E0-9F7F-EFD17708E347}" destId="{6A26D959-7E24-4787-AA54-3EA12F743114}" srcOrd="0" destOrd="0" presId="urn:microsoft.com/office/officeart/2005/8/layout/pList1"/>
    <dgm:cxn modelId="{5A528D27-6F8D-4617-A86E-2E07116634FC}" type="presOf" srcId="{085FFF00-39B6-48FB-8A03-51107AB63BAB}" destId="{22C1B76C-622F-462C-8C2B-7E2086AAA3BC}" srcOrd="0" destOrd="0" presId="urn:microsoft.com/office/officeart/2005/8/layout/pList1"/>
    <dgm:cxn modelId="{6208FAFE-CEC4-4083-AD33-683DCADCF883}" srcId="{99ABBE97-26BA-4503-9FD8-4C626A63A9E3}" destId="{B17947FF-BB9C-4FA8-84AB-595F46889B81}" srcOrd="2" destOrd="0" parTransId="{D802BAFE-F154-4D23-A1BE-5059D1E98E8D}" sibTransId="{17B1A0D9-8007-43EA-AF58-4F312F7E26FF}"/>
    <dgm:cxn modelId="{2B1E14D2-2BAA-48A4-A329-0A4922C8E0FD}" type="presOf" srcId="{EF02EBC0-152F-4C4A-ADF9-208B9D861E3B}" destId="{F13ABBE3-5287-401B-A780-948F92D2819E}" srcOrd="0" destOrd="0" presId="urn:microsoft.com/office/officeart/2005/8/layout/pList1"/>
    <dgm:cxn modelId="{91DC6852-7F63-4B5A-B8E4-0D5A2534DA60}" type="presParOf" srcId="{E44ACBA0-3C11-4C2E-8F3F-CCC942C6A47E}" destId="{35493C5A-8B34-4B4B-BCCE-785A30204221}" srcOrd="0" destOrd="0" presId="urn:microsoft.com/office/officeart/2005/8/layout/pList1"/>
    <dgm:cxn modelId="{6773FDF5-E287-4822-ABAD-EFD8B11EACBF}" type="presParOf" srcId="{35493C5A-8B34-4B4B-BCCE-785A30204221}" destId="{567DC065-DC7C-4BF2-B6E5-211D51B43D0F}" srcOrd="0" destOrd="0" presId="urn:microsoft.com/office/officeart/2005/8/layout/pList1"/>
    <dgm:cxn modelId="{313C1B77-5C50-40C0-920F-AFE5E300E3C8}" type="presParOf" srcId="{35493C5A-8B34-4B4B-BCCE-785A30204221}" destId="{065FF01D-F02E-41C2-915C-D7B0E7A01F90}" srcOrd="1" destOrd="0" presId="urn:microsoft.com/office/officeart/2005/8/layout/pList1"/>
    <dgm:cxn modelId="{3CEE1E10-409E-45F2-B8B5-6A9F3D01A3FC}" type="presParOf" srcId="{E44ACBA0-3C11-4C2E-8F3F-CCC942C6A47E}" destId="{918CCFE4-4105-40A9-B698-CABC37074438}" srcOrd="1" destOrd="0" presId="urn:microsoft.com/office/officeart/2005/8/layout/pList1"/>
    <dgm:cxn modelId="{C36AA142-9BD8-4FE9-847A-B7ACA0C3EAD6}" type="presParOf" srcId="{E44ACBA0-3C11-4C2E-8F3F-CCC942C6A47E}" destId="{C1487965-91B6-476A-B499-6FD995D84A76}" srcOrd="2" destOrd="0" presId="urn:microsoft.com/office/officeart/2005/8/layout/pList1"/>
    <dgm:cxn modelId="{508998F2-177A-47E2-A587-55CC4E6FFEDA}" type="presParOf" srcId="{C1487965-91B6-476A-B499-6FD995D84A76}" destId="{FAB2A762-E4F5-4D91-8D02-289B8D26D261}" srcOrd="0" destOrd="0" presId="urn:microsoft.com/office/officeart/2005/8/layout/pList1"/>
    <dgm:cxn modelId="{E52074E8-21FB-44E9-8F04-881364AB497A}" type="presParOf" srcId="{C1487965-91B6-476A-B499-6FD995D84A76}" destId="{22C1B76C-622F-462C-8C2B-7E2086AAA3BC}" srcOrd="1" destOrd="0" presId="urn:microsoft.com/office/officeart/2005/8/layout/pList1"/>
    <dgm:cxn modelId="{22657BF3-516A-45B7-89EC-F694D33BA7C7}" type="presParOf" srcId="{E44ACBA0-3C11-4C2E-8F3F-CCC942C6A47E}" destId="{6A26D959-7E24-4787-AA54-3EA12F743114}" srcOrd="3" destOrd="0" presId="urn:microsoft.com/office/officeart/2005/8/layout/pList1"/>
    <dgm:cxn modelId="{CE37FF5A-A756-4E78-ACEF-F6319ACD5B26}" type="presParOf" srcId="{E44ACBA0-3C11-4C2E-8F3F-CCC942C6A47E}" destId="{2F816423-D2F6-4C08-85CC-BFE6114BB5D6}" srcOrd="4" destOrd="0" presId="urn:microsoft.com/office/officeart/2005/8/layout/pList1"/>
    <dgm:cxn modelId="{5F592681-141A-4FF7-B6FB-4F72E8E07B25}" type="presParOf" srcId="{2F816423-D2F6-4C08-85CC-BFE6114BB5D6}" destId="{501C1D95-BE8F-4C1D-B26D-FCF3099AC995}" srcOrd="0" destOrd="0" presId="urn:microsoft.com/office/officeart/2005/8/layout/pList1"/>
    <dgm:cxn modelId="{464ECE69-41E6-4107-98D2-2C04D28F6D7A}" type="presParOf" srcId="{2F816423-D2F6-4C08-85CC-BFE6114BB5D6}" destId="{CD7CA34B-21D0-46F1-98ED-B9C17009A802}" srcOrd="1" destOrd="0" presId="urn:microsoft.com/office/officeart/2005/8/layout/pList1"/>
    <dgm:cxn modelId="{5315A536-0F58-494B-9F50-59FBE3147783}" type="presParOf" srcId="{E44ACBA0-3C11-4C2E-8F3F-CCC942C6A47E}" destId="{66118356-F5D8-40D3-BA04-05B9F0C42ACB}" srcOrd="5" destOrd="0" presId="urn:microsoft.com/office/officeart/2005/8/layout/pList1"/>
    <dgm:cxn modelId="{45A13092-D643-4992-9F84-EB23C0F592C8}" type="presParOf" srcId="{E44ACBA0-3C11-4C2E-8F3F-CCC942C6A47E}" destId="{BC14B55C-CD10-4403-8713-F88C1786AE0C}" srcOrd="6" destOrd="0" presId="urn:microsoft.com/office/officeart/2005/8/layout/pList1"/>
    <dgm:cxn modelId="{7925F843-99D4-4CFF-A621-A5093DBEC0EA}" type="presParOf" srcId="{BC14B55C-CD10-4403-8713-F88C1786AE0C}" destId="{5DF14E8B-C917-49C5-B4EF-2231DDC5DACE}" srcOrd="0" destOrd="0" presId="urn:microsoft.com/office/officeart/2005/8/layout/pList1"/>
    <dgm:cxn modelId="{BF5EFC1D-7D1A-4B60-89BB-03CA6530690B}" type="presParOf" srcId="{BC14B55C-CD10-4403-8713-F88C1786AE0C}" destId="{F13ABBE3-5287-401B-A780-948F92D2819E}" srcOrd="1" destOrd="0" presId="urn:microsoft.com/office/officeart/2005/8/layout/p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FD789-890C-4D79-B4C8-2029C29A711A}" type="datetimeFigureOut">
              <a:rPr lang="el-GR" smtClean="0"/>
              <a:pPr/>
              <a:t>7/10/2025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26288-ACAE-4032-A012-016C90FBAF7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825-70D6-4F10-A8D8-5A23ADAFF2F7}" type="datetimeFigureOut">
              <a:rPr lang="el-GR" smtClean="0"/>
              <a:pPr/>
              <a:t>7/10/2025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9543FC-DDDD-4C6B-B59D-D94728691D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825-70D6-4F10-A8D8-5A23ADAFF2F7}" type="datetimeFigureOut">
              <a:rPr lang="el-GR" smtClean="0"/>
              <a:pPr/>
              <a:t>7/10/2025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43FC-DDDD-4C6B-B59D-D94728691D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825-70D6-4F10-A8D8-5A23ADAFF2F7}" type="datetimeFigureOut">
              <a:rPr lang="el-GR" smtClean="0"/>
              <a:pPr/>
              <a:t>7/10/2025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43FC-DDDD-4C6B-B59D-D94728691D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24454"/>
          </a:xfrm>
        </p:spPr>
        <p:txBody>
          <a:bodyPr/>
          <a:lstStyle>
            <a:lvl1pPr>
              <a:defRPr b="1"/>
            </a:lvl1pPr>
          </a:lstStyle>
          <a:p>
            <a:pPr lvl="0" eaLnBrk="1" latinLnBrk="0" hangingPunct="1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08D825-70D6-4F10-A8D8-5A23ADAFF2F7}" type="datetimeFigureOut">
              <a:rPr lang="el-GR" smtClean="0"/>
              <a:pPr/>
              <a:t>7/10/2025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B9543FC-DDDD-4C6B-B59D-D94728691D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 rtlCol="0" anchor="b" anchorCtr="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defRPr b="1" cap="none" spc="0">
                <a:ln/>
                <a:solidFill>
                  <a:schemeClr val="accent3"/>
                </a:solidFill>
                <a:effectLst/>
              </a:defRPr>
            </a:lvl1pPr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825-70D6-4F10-A8D8-5A23ADAFF2F7}" type="datetimeFigureOut">
              <a:rPr lang="el-GR" smtClean="0"/>
              <a:pPr/>
              <a:t>7/10/2025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43FC-DDDD-4C6B-B59D-D94728691D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825-70D6-4F10-A8D8-5A23ADAFF2F7}" type="datetimeFigureOut">
              <a:rPr lang="el-GR" smtClean="0"/>
              <a:pPr/>
              <a:t>7/10/2025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43FC-DDDD-4C6B-B59D-D94728691D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43FC-DDDD-4C6B-B59D-D94728691D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825-70D6-4F10-A8D8-5A23ADAFF2F7}" type="datetimeFigureOut">
              <a:rPr lang="el-GR" smtClean="0"/>
              <a:pPr/>
              <a:t>7/10/2025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825-70D6-4F10-A8D8-5A23ADAFF2F7}" type="datetimeFigureOut">
              <a:rPr lang="el-GR" smtClean="0"/>
              <a:pPr/>
              <a:t>7/10/2025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43FC-DDDD-4C6B-B59D-D94728691D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825-70D6-4F10-A8D8-5A23ADAFF2F7}" type="datetimeFigureOut">
              <a:rPr lang="el-GR" smtClean="0"/>
              <a:pPr/>
              <a:t>7/10/2025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43FC-DDDD-4C6B-B59D-D94728691D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08D825-70D6-4F10-A8D8-5A23ADAFF2F7}" type="datetimeFigureOut">
              <a:rPr lang="el-GR" smtClean="0"/>
              <a:pPr/>
              <a:t>7/10/2025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B9543FC-DDDD-4C6B-B59D-D94728691D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825-70D6-4F10-A8D8-5A23ADAFF2F7}" type="datetimeFigureOut">
              <a:rPr lang="el-GR" smtClean="0"/>
              <a:pPr/>
              <a:t>7/10/2025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9543FC-DDDD-4C6B-B59D-D94728691D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08D825-70D6-4F10-A8D8-5A23ADAFF2F7}" type="datetimeFigureOut">
              <a:rPr lang="el-GR" smtClean="0"/>
              <a:pPr/>
              <a:t>7/10/2025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B9543FC-DDDD-4C6B-B59D-D94728691D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00034" y="2928934"/>
            <a:ext cx="83058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l-GR" sz="3600" b="1" spc="0" dirty="0" smtClean="0">
                <a:ln/>
                <a:solidFill>
                  <a:schemeClr val="accent3"/>
                </a:solidFill>
              </a:rPr>
              <a:t>Κεφάλαιο 1</a:t>
            </a:r>
          </a:p>
          <a:p>
            <a:r>
              <a:rPr lang="el-GR" sz="3600" b="1" spc="0" dirty="0" smtClean="0">
                <a:ln/>
                <a:solidFill>
                  <a:schemeClr val="accent3"/>
                </a:solidFill>
              </a:rPr>
              <a:t>Βασικές Οικονομικές Έννοιες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305800" cy="19812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l-GR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Αρχές Οικονομικής Θεωρίας</a:t>
            </a:r>
            <a:endParaRPr lang="el-GR" b="1" spc="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072198" y="5286388"/>
            <a:ext cx="285755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ΣΑΒΒΙΔΟΥ ΘΕΟΠΙΣΤΗ</a:t>
            </a:r>
          </a:p>
          <a:p>
            <a:pPr algn="ctr"/>
            <a:r>
              <a:rPr lang="el-G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ΠΕ80 ΟΙΚΟΝΟΜΙΑΣ</a:t>
            </a:r>
          </a:p>
          <a:p>
            <a:pPr algn="ctr"/>
            <a:endParaRPr lang="el-G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Υλικά και Άυλα Αγαθά ή Υπηρεσίες</a:t>
            </a:r>
          </a:p>
          <a:p>
            <a:pPr lvl="1"/>
            <a:r>
              <a:rPr lang="el-GR" dirty="0" smtClean="0"/>
              <a:t>Κριτήριο: </a:t>
            </a:r>
            <a:r>
              <a:rPr lang="el-GR" b="1" dirty="0" smtClean="0"/>
              <a:t>υλική υπόσταση</a:t>
            </a:r>
          </a:p>
          <a:p>
            <a:r>
              <a:rPr lang="el-GR" b="1" dirty="0" smtClean="0"/>
              <a:t>Διαρκή και </a:t>
            </a:r>
            <a:r>
              <a:rPr lang="el-GR" b="1" dirty="0" err="1" smtClean="0"/>
              <a:t>Καταναλωτά</a:t>
            </a:r>
            <a:r>
              <a:rPr lang="el-GR" b="1" dirty="0" smtClean="0"/>
              <a:t> Αγαθά</a:t>
            </a:r>
          </a:p>
          <a:p>
            <a:pPr lvl="1"/>
            <a:r>
              <a:rPr lang="el-GR" dirty="0" smtClean="0"/>
              <a:t>Κριτήριο: </a:t>
            </a:r>
            <a:r>
              <a:rPr lang="el-GR" b="1" dirty="0" smtClean="0"/>
              <a:t>διάρκεια</a:t>
            </a:r>
          </a:p>
          <a:p>
            <a:r>
              <a:rPr lang="el-GR" b="1" dirty="0" smtClean="0"/>
              <a:t>Κεφαλαιουχικά </a:t>
            </a:r>
            <a:r>
              <a:rPr lang="el-GR" b="1" smtClean="0"/>
              <a:t>και </a:t>
            </a:r>
            <a:r>
              <a:rPr lang="el-GR" b="1" smtClean="0"/>
              <a:t>Καταναλωτικά </a:t>
            </a:r>
            <a:r>
              <a:rPr lang="el-GR" b="1" dirty="0" smtClean="0"/>
              <a:t>Αγαθά</a:t>
            </a:r>
          </a:p>
          <a:p>
            <a:pPr lvl="1"/>
            <a:r>
              <a:rPr lang="el-GR" dirty="0" smtClean="0"/>
              <a:t>Κριτήριο: </a:t>
            </a:r>
            <a:r>
              <a:rPr lang="el-GR" b="1" dirty="0" smtClean="0"/>
              <a:t>σκοπός</a:t>
            </a:r>
          </a:p>
          <a:p>
            <a:endParaRPr lang="el-GR" dirty="0" smtClean="0"/>
          </a:p>
          <a:p>
            <a:pPr lvl="1"/>
            <a:endParaRPr lang="el-GR" dirty="0" smtClean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Κατηγορίες Αγαθών</a:t>
            </a:r>
            <a:endParaRPr lang="el-GR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Υλικά Αγαθά</a:t>
            </a:r>
          </a:p>
          <a:p>
            <a:pPr lvl="1"/>
            <a:r>
              <a:rPr lang="el-GR" dirty="0" smtClean="0"/>
              <a:t>Έχουν υλική υπόσταση</a:t>
            </a:r>
          </a:p>
          <a:p>
            <a:pPr lvl="1"/>
            <a:r>
              <a:rPr lang="el-GR" dirty="0" smtClean="0"/>
              <a:t>Π.χ. τρόφιμα, ρούχα</a:t>
            </a:r>
          </a:p>
          <a:p>
            <a:pPr lvl="1"/>
            <a:endParaRPr lang="el-GR" dirty="0"/>
          </a:p>
          <a:p>
            <a:r>
              <a:rPr lang="el-GR" b="1" dirty="0" smtClean="0"/>
              <a:t>Άυλα Αγαθά</a:t>
            </a:r>
          </a:p>
          <a:p>
            <a:pPr lvl="1"/>
            <a:r>
              <a:rPr lang="el-GR" dirty="0" smtClean="0"/>
              <a:t>Δεν έχουν υλική υπόσταση</a:t>
            </a:r>
          </a:p>
          <a:p>
            <a:pPr lvl="1"/>
            <a:r>
              <a:rPr lang="el-GR" dirty="0" smtClean="0"/>
              <a:t>Διάφορες καταστάσεις ή μορφές ενέργειας</a:t>
            </a:r>
          </a:p>
          <a:p>
            <a:pPr lvl="1"/>
            <a:r>
              <a:rPr lang="el-GR" dirty="0" smtClean="0"/>
              <a:t>Π.χ. διάλεξη, τραγούδι, θερμότητα το </a:t>
            </a:r>
            <a:r>
              <a:rPr lang="el-GR" dirty="0" err="1" smtClean="0"/>
              <a:t>χειμώνα,φως</a:t>
            </a:r>
            <a:r>
              <a:rPr lang="el-GR" dirty="0" smtClean="0"/>
              <a:t> το βράδυ</a:t>
            </a:r>
            <a:endParaRPr lang="el-GR" dirty="0"/>
          </a:p>
          <a:p>
            <a:pPr lvl="1"/>
            <a:endParaRPr lang="el-GR" dirty="0" smtClean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smtClean="0"/>
              <a:t>i.</a:t>
            </a:r>
            <a:r>
              <a:rPr lang="el-GR" b="1" dirty="0" smtClean="0"/>
              <a:t>Υλικά και Άυλα Αγαθά ή Υπηρεσίες</a:t>
            </a:r>
            <a:endParaRPr lang="el-GR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Διαρκή Αγαθά</a:t>
            </a:r>
          </a:p>
          <a:p>
            <a:pPr lvl="1"/>
            <a:r>
              <a:rPr lang="el-GR" dirty="0" smtClean="0"/>
              <a:t>Εκείνα που μπορούν να χρησιμοποιηθούν πολλές φορές για τον ίδιο σκοπό, χωρίς να μεταβληθεί η φυσική τους υπόσταση</a:t>
            </a:r>
          </a:p>
          <a:p>
            <a:pPr lvl="1"/>
            <a:r>
              <a:rPr lang="el-GR" dirty="0" smtClean="0"/>
              <a:t>Π.χ. </a:t>
            </a:r>
            <a:r>
              <a:rPr lang="el-GR" dirty="0" err="1" smtClean="0"/>
              <a:t>έπιπλα,ρούχα,αυτοκίνητα</a:t>
            </a:r>
            <a:r>
              <a:rPr lang="el-GR" dirty="0" smtClean="0"/>
              <a:t> </a:t>
            </a:r>
          </a:p>
          <a:p>
            <a:r>
              <a:rPr lang="el-GR" b="1" dirty="0" err="1" smtClean="0"/>
              <a:t>Καταναλωτά</a:t>
            </a:r>
            <a:r>
              <a:rPr lang="el-GR" b="1" dirty="0" smtClean="0"/>
              <a:t> Αγαθά</a:t>
            </a:r>
          </a:p>
          <a:p>
            <a:pPr lvl="1"/>
            <a:r>
              <a:rPr lang="el-GR" dirty="0" smtClean="0"/>
              <a:t>Εκείνα που μόνο μια φορά μπορούν να χρησιμοποιηθούν για το σκοπό που έχουν παραχθεί</a:t>
            </a:r>
          </a:p>
          <a:p>
            <a:pPr lvl="1"/>
            <a:r>
              <a:rPr lang="el-GR" dirty="0" smtClean="0"/>
              <a:t>Π.χ. </a:t>
            </a:r>
            <a:r>
              <a:rPr lang="el-GR" dirty="0" err="1" smtClean="0"/>
              <a:t>τρόφιιμα</a:t>
            </a:r>
            <a:r>
              <a:rPr lang="el-GR" dirty="0" smtClean="0"/>
              <a:t>, καυσόξυλα, βενζίνη, τσιγάρα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smtClean="0"/>
              <a:t>ii.</a:t>
            </a:r>
            <a:r>
              <a:rPr lang="el-GR" b="1" dirty="0" smtClean="0"/>
              <a:t>Διαρκή και </a:t>
            </a:r>
            <a:r>
              <a:rPr lang="el-GR" b="1" dirty="0" err="1" smtClean="0"/>
              <a:t>Καταναλωτά</a:t>
            </a:r>
            <a:r>
              <a:rPr lang="el-GR" b="1" dirty="0" smtClean="0"/>
              <a:t> Αγαθά</a:t>
            </a:r>
            <a:endParaRPr lang="el-GR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Κεφαλαιουχικά Αγαθά</a:t>
            </a:r>
          </a:p>
          <a:p>
            <a:pPr lvl="1"/>
            <a:r>
              <a:rPr lang="el-GR" dirty="0" smtClean="0"/>
              <a:t>Χρησιμοποιούνται στην παραγωγική διαδικασία από την οποία παράγονται άλλα αγαθά</a:t>
            </a:r>
          </a:p>
          <a:p>
            <a:pPr lvl="1"/>
            <a:r>
              <a:rPr lang="el-GR" dirty="0" smtClean="0"/>
              <a:t>Κτίρια, μηχανήματα, εργαλεία, δρόμοι, πλοία κλπ.</a:t>
            </a:r>
          </a:p>
          <a:p>
            <a:pPr lvl="1"/>
            <a:r>
              <a:rPr lang="el-GR" dirty="0" smtClean="0"/>
              <a:t>Π.χ. το τρακτέρ που χρησιμοποιείται για την παραγωγή υφάσματος, το κτίριο ενός εργοστασίου</a:t>
            </a:r>
          </a:p>
          <a:p>
            <a:r>
              <a:rPr lang="el-GR" dirty="0" smtClean="0"/>
              <a:t>Καταναλωτικά Αγαθά</a:t>
            </a:r>
          </a:p>
          <a:p>
            <a:pPr lvl="1"/>
            <a:r>
              <a:rPr lang="el-GR" dirty="0" smtClean="0"/>
              <a:t>Χρησιμοποιούνται για την άμεση ικανοποίηση των αναγκών των ανθρώπων, </a:t>
            </a:r>
            <a:r>
              <a:rPr lang="el-GR" dirty="0" err="1" smtClean="0"/>
              <a:t>δλδ</a:t>
            </a:r>
            <a:r>
              <a:rPr lang="el-GR" dirty="0" smtClean="0"/>
              <a:t>. για κατανάλωση</a:t>
            </a:r>
          </a:p>
          <a:p>
            <a:pPr lvl="1"/>
            <a:r>
              <a:rPr lang="el-GR" dirty="0" smtClean="0"/>
              <a:t>Π.χ. πορτοκάλια,  γραβάτα, σοκολάτα</a:t>
            </a:r>
          </a:p>
          <a:p>
            <a:pPr lvl="1"/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smtClean="0"/>
              <a:t>iii.</a:t>
            </a:r>
            <a:r>
              <a:rPr lang="el-GR" sz="3200" b="1" dirty="0" smtClean="0"/>
              <a:t>Κεφαλαιουχικά και Καταναλωτικά Αγαθά</a:t>
            </a:r>
            <a:endParaRPr lang="el-GR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el-GR" dirty="0" smtClean="0"/>
              <a:t>Ένα αγαθό μπορεί να ανήκει σε περισσότερες από μία κατηγορίες</a:t>
            </a:r>
          </a:p>
          <a:p>
            <a:pPr lvl="1"/>
            <a:r>
              <a:rPr lang="el-GR" dirty="0" smtClean="0"/>
              <a:t>Π.χ. η σοκολάτα είναι υλικό, </a:t>
            </a:r>
            <a:r>
              <a:rPr lang="el-GR" dirty="0" err="1" smtClean="0"/>
              <a:t>καταναλωτό</a:t>
            </a:r>
            <a:r>
              <a:rPr lang="el-GR" dirty="0" smtClean="0"/>
              <a:t> και καταναλωτικό αγαθό</a:t>
            </a:r>
          </a:p>
          <a:p>
            <a:r>
              <a:rPr lang="el-GR" dirty="0" smtClean="0"/>
              <a:t>Το ίδιο αγαθό μπορεί να ανήκει σε δύο κατηγορίες, ανάλογα με το σκοπό της χρήσης του</a:t>
            </a:r>
          </a:p>
          <a:p>
            <a:pPr lvl="1"/>
            <a:r>
              <a:rPr lang="el-GR" dirty="0" smtClean="0"/>
              <a:t>Π.χ. το βιβλίο στο σπίτι μας είναι καταναλωτικό αγαθό, ενώ εάν είναι στη βιβλιοθήκη του σχολείου είναι κεφαλαιουχικό αγαθό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142984"/>
            <a:ext cx="8186766" cy="4983179"/>
          </a:xfrm>
        </p:spPr>
        <p:txBody>
          <a:bodyPr>
            <a:normAutofit/>
          </a:bodyPr>
          <a:lstStyle/>
          <a:p>
            <a:r>
              <a:rPr lang="el-GR" dirty="0" smtClean="0"/>
              <a:t>Ο χώρος όπου γίνονται αγοραπωλησίες ονομάζεται αγορά. </a:t>
            </a:r>
          </a:p>
          <a:p>
            <a:r>
              <a:rPr lang="el-GR" dirty="0" smtClean="0"/>
              <a:t>Π.χ. ο εμπορικός δρόμος μιας πόλης όπου βρίσκονται τα μαγαζιά θεωρείται η αγορά της </a:t>
            </a:r>
          </a:p>
          <a:p>
            <a:endParaRPr lang="el-GR" dirty="0" smtClean="0"/>
          </a:p>
          <a:p>
            <a:r>
              <a:rPr lang="el-GR" dirty="0" smtClean="0"/>
              <a:t> Η έννοια της αγοράς δεν περιορίζεται σε ένα γεωγραφικό χώρο, αλλά περιλαμβάνει όλα εκείνα τα μέσα με τα οποία μπορεί να πραγματοποιηθεί μια αγοραπωλησία και όλους τους σχετικούς χώρους.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48"/>
          </a:xfrm>
        </p:spPr>
        <p:txBody>
          <a:bodyPr/>
          <a:lstStyle/>
          <a:p>
            <a:r>
              <a:rPr lang="el-GR" b="1" dirty="0" smtClean="0"/>
              <a:t>1.5 Αγορά</a:t>
            </a:r>
            <a:endParaRPr lang="el-GR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24520"/>
          </a:xfrm>
        </p:spPr>
        <p:txBody>
          <a:bodyPr/>
          <a:lstStyle/>
          <a:p>
            <a:pPr>
              <a:buNone/>
            </a:pPr>
            <a:r>
              <a:rPr lang="el-GR" b="1" u="sng" dirty="0" smtClean="0"/>
              <a:t>Παραδείγματα αγορών </a:t>
            </a:r>
          </a:p>
          <a:p>
            <a:pPr marL="514350" indent="-514350"/>
            <a:r>
              <a:rPr lang="el-GR" dirty="0" smtClean="0"/>
              <a:t>Λαϊκή αγορά στη γειτονιά</a:t>
            </a:r>
          </a:p>
          <a:p>
            <a:pPr marL="514350" indent="-514350"/>
            <a:r>
              <a:rPr lang="el-GR" dirty="0" smtClean="0"/>
              <a:t>Λαχαναγορά Θεσσαλονίκης</a:t>
            </a:r>
          </a:p>
          <a:p>
            <a:pPr marL="514350" indent="-514350"/>
            <a:r>
              <a:rPr lang="el-GR" dirty="0" smtClean="0"/>
              <a:t>Χρηματιστήριο Αθηνών</a:t>
            </a:r>
          </a:p>
          <a:p>
            <a:pPr marL="514350" indent="-514350"/>
            <a:endParaRPr lang="el-GR" dirty="0" smtClean="0"/>
          </a:p>
          <a:p>
            <a:pPr marL="514350" indent="-514350">
              <a:buNone/>
            </a:pPr>
            <a:r>
              <a:rPr lang="el-GR" dirty="0" smtClean="0"/>
              <a:t>Συχνά οι αγορές αναφέρονται με το όνομα των αγαθών</a:t>
            </a:r>
            <a:endParaRPr lang="en-US" dirty="0" smtClean="0"/>
          </a:p>
          <a:p>
            <a:pPr marL="514350" indent="-514350">
              <a:buNone/>
            </a:pPr>
            <a:r>
              <a:rPr lang="el-GR" dirty="0" smtClean="0"/>
              <a:t>που είναι αντικείμενο αγοραπωλησίας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l-GR" dirty="0" smtClean="0"/>
              <a:t>αγορά αγροτικής γης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l-GR" dirty="0" smtClean="0"/>
              <a:t>η αγορά τίτλων (ομολόγων και μετοχών) στο χρηματιστήριο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l-GR" dirty="0" smtClean="0"/>
              <a:t>αγορά εργασίας κτλ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071563"/>
          <a:ext cx="8229600" cy="5024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1.6 </a:t>
            </a:r>
            <a:r>
              <a:rPr lang="el-GR" dirty="0" smtClean="0"/>
              <a:t>Κοινωνικοί Θεσμοί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b="1" dirty="0" smtClean="0"/>
              <a:t>Νοικοκυριό</a:t>
            </a:r>
          </a:p>
          <a:p>
            <a:r>
              <a:rPr lang="el-GR" dirty="0" smtClean="0"/>
              <a:t>ένα άτομο που ζει μόνο του ή από μια οικογένεια, μαζί με την οποία ζει και ένα</a:t>
            </a:r>
            <a:r>
              <a:rPr lang="en-US" dirty="0" smtClean="0"/>
              <a:t> </a:t>
            </a:r>
            <a:r>
              <a:rPr lang="el-GR" dirty="0" smtClean="0"/>
              <a:t>άλλο ή περισσότερα άτομα. </a:t>
            </a:r>
            <a:endParaRPr lang="en-US" dirty="0" smtClean="0"/>
          </a:p>
          <a:p>
            <a:r>
              <a:rPr lang="el-GR" dirty="0" smtClean="0"/>
              <a:t>τα άτομα που αποφασίζουν από κοινού για τα οικονομικά θέματα</a:t>
            </a:r>
          </a:p>
          <a:p>
            <a:r>
              <a:rPr lang="el-GR" dirty="0" smtClean="0"/>
              <a:t>Είσπραξη εισοδημάτων σε κάθε χρονική περίοδο (π.χ. ένα μήνα ή ένα έτος) </a:t>
            </a:r>
          </a:p>
          <a:p>
            <a:pPr lvl="1"/>
            <a:r>
              <a:rPr lang="el-GR" dirty="0" smtClean="0"/>
              <a:t>Περιουσία (π.χ. ενοίκια)</a:t>
            </a:r>
          </a:p>
          <a:p>
            <a:pPr lvl="1"/>
            <a:r>
              <a:rPr lang="el-GR" dirty="0" smtClean="0"/>
              <a:t>Μισθός εργαζόμενων μελών</a:t>
            </a:r>
          </a:p>
          <a:p>
            <a:pPr lvl="1"/>
            <a:r>
              <a:rPr lang="el-GR" dirty="0" smtClean="0"/>
              <a:t>Σύνταξη ηλικιωμένων μελών</a:t>
            </a:r>
          </a:p>
          <a:p>
            <a:r>
              <a:rPr lang="el-GR" dirty="0" smtClean="0"/>
              <a:t>Συνολικό εισόδημα </a:t>
            </a:r>
          </a:p>
          <a:p>
            <a:pPr lvl="1"/>
            <a:r>
              <a:rPr lang="el-GR" dirty="0" smtClean="0"/>
              <a:t>βραχυπρόθεσμα δε μεταβάλλεται σημαντικά         μπορεί να θεωρηθεί σταθερό.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i.</a:t>
            </a:r>
            <a:r>
              <a:rPr lang="el-GR" dirty="0" smtClean="0"/>
              <a:t>Οικογένεια</a:t>
            </a:r>
            <a:r>
              <a:rPr smtClean="0"/>
              <a:t>/</a:t>
            </a:r>
            <a:r>
              <a:rPr lang="el-GR" dirty="0" smtClean="0"/>
              <a:t>Νοικοκυριό</a:t>
            </a:r>
            <a:endParaRPr lang="el-GR" dirty="0"/>
          </a:p>
        </p:txBody>
      </p:sp>
      <p:sp>
        <p:nvSpPr>
          <p:cNvPr id="4" name="3 - Δεξιό βέλος"/>
          <p:cNvSpPr/>
          <p:nvPr/>
        </p:nvSpPr>
        <p:spPr>
          <a:xfrm>
            <a:off x="6429388" y="514351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πόσο μέρος του εισοδήματος θα καταναλώσει</a:t>
            </a:r>
          </a:p>
          <a:p>
            <a:r>
              <a:rPr lang="el-GR" sz="3200" dirty="0" smtClean="0"/>
              <a:t>πόσο θα αποταμιεύσει</a:t>
            </a:r>
          </a:p>
          <a:p>
            <a:r>
              <a:rPr lang="el-GR" sz="3200" dirty="0" smtClean="0"/>
              <a:t> το μέρος που θα καταναλωθεί, σε ποια προϊόντα και σε ποιες αναλογίες θα δαπανηθεί</a:t>
            </a:r>
          </a:p>
          <a:p>
            <a:r>
              <a:rPr lang="el-GR" sz="3200" dirty="0" smtClean="0"/>
              <a:t>το μέρος του εισοδήματος που θα αποταμιευθεί, πότε θα χρησιμοποιηθεί και για ποιο σκοπό</a:t>
            </a:r>
            <a:endParaRPr lang="el-GR" sz="32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Οικονομικές Αποφάσεις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10140"/>
          </a:xfrm>
        </p:spPr>
        <p:txBody>
          <a:bodyPr/>
          <a:lstStyle/>
          <a:p>
            <a:r>
              <a:rPr lang="el-GR" dirty="0" smtClean="0"/>
              <a:t>η μελέτη των οικονομικών προβλημάτων που δημιουργούνται μέσα σε μια κοινωνία</a:t>
            </a:r>
          </a:p>
          <a:p>
            <a:endParaRPr lang="el-GR" dirty="0"/>
          </a:p>
          <a:p>
            <a:r>
              <a:rPr lang="el-GR" dirty="0" smtClean="0"/>
              <a:t>Προβλήματα πολλά και ποικίλα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7627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l-GR" sz="3200" dirty="0" smtClean="0"/>
              <a:t>1.1. Αντικείμενο της Πολιτικής Οικονομίας</a:t>
            </a:r>
            <a:br>
              <a:rPr lang="el-GR" sz="3200" dirty="0" smtClean="0"/>
            </a:br>
            <a:r>
              <a:rPr lang="el-GR" sz="3200" dirty="0" smtClean="0"/>
              <a:t>(ή Οικονομικής Επιστήμης)</a:t>
            </a:r>
            <a:endParaRPr lang="el-GR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/>
        </p:nvGraphicFramePr>
        <p:xfrm>
          <a:off x="500034" y="357166"/>
          <a:ext cx="842968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Ποια μέλη της οικογένειας θα δουλέψουν;</a:t>
            </a:r>
          </a:p>
          <a:p>
            <a:r>
              <a:rPr lang="el-GR" sz="3600" dirty="0" smtClean="0"/>
              <a:t>Θα δουλέψει ο άντρας; (παραδοσιακή άποψη)</a:t>
            </a:r>
          </a:p>
          <a:p>
            <a:r>
              <a:rPr lang="el-GR" sz="3600" dirty="0" smtClean="0"/>
              <a:t>Θα δουλέψει η γυναίκα;</a:t>
            </a:r>
          </a:p>
          <a:p>
            <a:r>
              <a:rPr lang="el-GR" sz="3600" dirty="0" smtClean="0"/>
              <a:t>Θα δουλέψουν τα παιδιά ή θα σπουδάσουν;</a:t>
            </a:r>
          </a:p>
          <a:p>
            <a:endParaRPr lang="el-GR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Αποφάσεις Νοικοκυριού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Η όσο το δυνατόν πληρέστερη ικανοποίηση των αναγκών του με βάση το δεδομένο εισόδημα που έχει στη διάθεσή του. </a:t>
            </a:r>
          </a:p>
          <a:p>
            <a:endParaRPr lang="el-GR" dirty="0" smtClean="0"/>
          </a:p>
          <a:p>
            <a:r>
              <a:rPr lang="el-GR" dirty="0" smtClean="0"/>
              <a:t>Παρατηρήσεις:</a:t>
            </a:r>
          </a:p>
          <a:p>
            <a:pPr lvl="1"/>
            <a:r>
              <a:rPr lang="el-GR" dirty="0" smtClean="0"/>
              <a:t> οι αποφάσεις του νοικοκυριού δεν παίρνονται χωριστά η καθεμιά, αλλά σε συνδυασμό. Π.χ. η απόφαση για τα μέλη της οικογένειας που θα δουλέψουν μπορεί να παρθεί σε συνδυασμό με την απόφαση για την αγορά διαμερίσματος. </a:t>
            </a:r>
          </a:p>
          <a:p>
            <a:pPr lvl="1"/>
            <a:r>
              <a:rPr lang="el-GR" dirty="0" smtClean="0"/>
              <a:t>μεταξύ των νοικοκυριών υπάρχουν σημαντικές διαφορές. </a:t>
            </a:r>
          </a:p>
          <a:p>
            <a:pPr lvl="1">
              <a:buNone/>
            </a:pPr>
            <a:endParaRPr lang="el-GR" dirty="0" smtClean="0"/>
          </a:p>
          <a:p>
            <a:r>
              <a:rPr lang="el-GR" dirty="0" smtClean="0"/>
              <a:t>Ορισμένα νοικοκυριά αποτελούν και επιχείρηση, </a:t>
            </a:r>
            <a:r>
              <a:rPr lang="el-GR" dirty="0" err="1" smtClean="0"/>
              <a:t>π.χ.ένα</a:t>
            </a:r>
            <a:r>
              <a:rPr lang="el-GR" dirty="0" smtClean="0"/>
              <a:t> αγροτικό νοικοκυριό</a:t>
            </a:r>
          </a:p>
          <a:p>
            <a:pPr lvl="1"/>
            <a:r>
              <a:rPr lang="el-GR" dirty="0" smtClean="0"/>
              <a:t>Παίρνουν αποφάσεις ως καταναλωτικές και ως επιχειρηματικές μονάδες.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Βασική Επιδίωξη του Νοικοκυριού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Παραγωγικές μονάδες με διάφορες νομικές μορφές (ανώνυμη εταιρεία, ΕΠΕ κτλ.)</a:t>
            </a:r>
          </a:p>
          <a:p>
            <a:r>
              <a:rPr lang="el-GR" sz="2000" dirty="0" smtClean="0"/>
              <a:t>Με διαφορετικό μέγεθος και αντικείμενο</a:t>
            </a:r>
          </a:p>
          <a:p>
            <a:r>
              <a:rPr lang="el-GR" sz="2000" dirty="0" smtClean="0"/>
              <a:t>Ένα ή περισσότερα άτομα παίρνουν αποφάσεις σχετικά με την παραγωγή. </a:t>
            </a:r>
          </a:p>
          <a:p>
            <a:endParaRPr lang="el-GR" sz="2000" dirty="0" smtClean="0"/>
          </a:p>
          <a:p>
            <a:pPr>
              <a:buNone/>
            </a:pPr>
            <a:r>
              <a:rPr lang="el-GR" sz="2000" b="1" u="sng" dirty="0" smtClean="0"/>
              <a:t>Αποφάσεις:</a:t>
            </a:r>
          </a:p>
          <a:p>
            <a:endParaRPr lang="el-GR" sz="2000" dirty="0" smtClean="0"/>
          </a:p>
          <a:p>
            <a:r>
              <a:rPr lang="el-GR" sz="2000" dirty="0" smtClean="0"/>
              <a:t>Τι προϊόν θα παράγει η επιχείρηση</a:t>
            </a:r>
          </a:p>
          <a:p>
            <a:r>
              <a:rPr lang="el-GR" sz="2000" dirty="0" smtClean="0"/>
              <a:t>Σε τι ποσότητα θα το παράγει</a:t>
            </a:r>
          </a:p>
          <a:p>
            <a:r>
              <a:rPr lang="el-GR" sz="2000" dirty="0" smtClean="0"/>
              <a:t>Ποια μέθοδος παραγωγής θα χρησιμοποιήσει, δηλαδή ποια τεχνολογία, </a:t>
            </a:r>
          </a:p>
          <a:p>
            <a:r>
              <a:rPr lang="el-GR" sz="2000" dirty="0" smtClean="0"/>
              <a:t>Σε ποιο μέρος θα εγκατασταθεί η επιχείρηση,</a:t>
            </a:r>
          </a:p>
          <a:p>
            <a:r>
              <a:rPr lang="el-GR" sz="2000" dirty="0" smtClean="0"/>
              <a:t>Σε ποια τιμή θα πουλάει το προϊόν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ii.</a:t>
            </a:r>
            <a:r>
              <a:rPr lang="el-GR" dirty="0" smtClean="0"/>
              <a:t>Επιχειρήσεις</a:t>
            </a: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sz="3400" dirty="0" smtClean="0"/>
              <a:t>Όσο μεγαλύτερο είναι το κέρδος μιας επιχείρησης, τόσο πιο βέβαιη θα είναι η επιβίωσή της και η ανάπτυξή της μακροχρόνια</a:t>
            </a:r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4200" dirty="0" smtClean="0"/>
          </a:p>
          <a:p>
            <a:r>
              <a:rPr lang="el-GR" sz="4200" dirty="0" smtClean="0"/>
              <a:t>Μεγαλύτερο δυνατό κέρδος είναι η πώληση όσο το δυνατόν μεγαλύτερων ποσοτήτων του προϊόντος στη μεγαλύτερη δυνατή τιμή και η παραγωγή τους με το χαμηλότερο δυνατό κόστος</a:t>
            </a:r>
          </a:p>
          <a:p>
            <a:endParaRPr lang="el-GR" sz="4200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ii.</a:t>
            </a:r>
            <a:r>
              <a:rPr lang="el-GR" dirty="0" smtClean="0"/>
              <a:t>Επιχειρήσεις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1071538" y="2357430"/>
            <a:ext cx="7072362" cy="128588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00B0F0"/>
                </a:solidFill>
              </a:rPr>
              <a:t>Αντικειμενικός σκοπός της επιχείρησης και οδηγός της στη λήψη των</a:t>
            </a:r>
          </a:p>
          <a:p>
            <a:pPr algn="ctr"/>
            <a:r>
              <a:rPr lang="el-GR" b="1" dirty="0" smtClean="0">
                <a:solidFill>
                  <a:srgbClr val="00B0F0"/>
                </a:solidFill>
              </a:rPr>
              <a:t>διάφορων αποφάσεων είναι η μεγιστοποίηση του κέρδους, δηλαδή η</a:t>
            </a:r>
          </a:p>
          <a:p>
            <a:pPr algn="ctr"/>
            <a:r>
              <a:rPr lang="el-GR" b="1" dirty="0" smtClean="0">
                <a:solidFill>
                  <a:srgbClr val="00B0F0"/>
                </a:solidFill>
              </a:rPr>
              <a:t>επίτευξη του μεγαλύτερου δυνατού κέρδους</a:t>
            </a:r>
            <a:r>
              <a:rPr lang="el-GR" b="1" dirty="0" smtClean="0">
                <a:solidFill>
                  <a:srgbClr val="FF0000"/>
                </a:solidFill>
              </a:rPr>
              <a:t>.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sz="2800" dirty="0" smtClean="0"/>
              <a:t>Μεγάλες επιχειρήσεις </a:t>
            </a:r>
          </a:p>
          <a:p>
            <a:pPr lvl="1"/>
            <a:r>
              <a:rPr lang="el-GR" sz="2500" dirty="0" smtClean="0"/>
              <a:t>μεγάλα χρηματικά κεφάλαια </a:t>
            </a:r>
          </a:p>
          <a:p>
            <a:pPr lvl="1"/>
            <a:r>
              <a:rPr lang="el-GR" sz="2500" dirty="0" smtClean="0"/>
              <a:t>πολυπληθές εργατικό δυναμικό</a:t>
            </a:r>
          </a:p>
          <a:p>
            <a:pPr lvl="1"/>
            <a:r>
              <a:rPr lang="el-GR" sz="2500" dirty="0" smtClean="0"/>
              <a:t>επιστημονικό προσωπικό</a:t>
            </a:r>
          </a:p>
          <a:p>
            <a:pPr lvl="1"/>
            <a:r>
              <a:rPr lang="el-GR" sz="2500" dirty="0" smtClean="0"/>
              <a:t>προσπάθεια για τη μεγιστοποίηση του κέρδους φανερή και προγραμματισμένη</a:t>
            </a:r>
          </a:p>
          <a:p>
            <a:pPr lvl="1"/>
            <a:endParaRPr lang="el-GR" sz="2500" dirty="0" smtClean="0"/>
          </a:p>
          <a:p>
            <a:pPr>
              <a:buFont typeface="Arial" pitchFamily="34" charset="0"/>
              <a:buChar char="•"/>
            </a:pPr>
            <a:r>
              <a:rPr lang="el-GR" sz="3000" dirty="0" smtClean="0"/>
              <a:t>Μικρές επιχειρήσεις, όπως μια βιοτεχνία ή ένα μικρό </a:t>
            </a:r>
            <a:r>
              <a:rPr lang="el-GR" sz="2800" dirty="0" smtClean="0"/>
              <a:t>εμπορικό στη γειτονιά σας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προσπάθεια για το μέγιστο κέρδος όχι συνειδητή ή φανερή</a:t>
            </a:r>
          </a:p>
          <a:p>
            <a:pPr lvl="1">
              <a:buFont typeface="Arial" pitchFamily="34" charset="0"/>
              <a:buChar char="•"/>
            </a:pPr>
            <a:r>
              <a:rPr lang="el-GR" sz="2500" dirty="0" smtClean="0"/>
              <a:t>ένας μικροεπιχειρηματίας μπορεί να αποβλέπει σε ένα ορισμένο εισόδημα, χωρίς να ενδιαφέρεται για το μέγιστο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ii.</a:t>
            </a:r>
            <a:r>
              <a:rPr lang="el-GR" dirty="0" smtClean="0"/>
              <a:t>Επιχειρήσεις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18</a:t>
            </a:r>
            <a:r>
              <a:rPr lang="el-GR" baseline="30000" dirty="0" smtClean="0"/>
              <a:t>ος</a:t>
            </a:r>
            <a:r>
              <a:rPr lang="el-GR" dirty="0" smtClean="0"/>
              <a:t> αιώνας Αγγλία -Βιομηχανική Επανάσταση</a:t>
            </a:r>
          </a:p>
          <a:p>
            <a:r>
              <a:rPr lang="el-GR" dirty="0" smtClean="0"/>
              <a:t>Μετακίνηση αγροτικού πληθυσμού στις βιομηχανικές περιοχές (αστικοποίηση)</a:t>
            </a:r>
          </a:p>
          <a:p>
            <a:r>
              <a:rPr lang="el-GR" dirty="0" smtClean="0"/>
              <a:t>δημιουργία εργατικής τάξης με μοναδική πηγή εισοδήματος την αμοιβή απασχόλησης στη βιομηχανία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iii.</a:t>
            </a:r>
            <a:r>
              <a:rPr lang="el-GR" dirty="0" smtClean="0"/>
              <a:t>Το Εργατικό Σωματείο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1500166" y="928670"/>
            <a:ext cx="6357982" cy="20002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00B0F0"/>
                </a:solidFill>
              </a:rPr>
              <a:t>Τα εργατικά σωματεία είναι οργανώσεις εργαζομένων με αντικειμενικό σκοπό την προώθηση των κοινών συμφερόντων των μελών τους και συγκεκριμένα τη βελτίωση της οικονομικής τους κατάστασης</a:t>
            </a:r>
            <a:endParaRPr lang="el-GR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Παράγοντες Δημιουργίας Εργατικών Σωματείων</a:t>
            </a:r>
          </a:p>
          <a:p>
            <a:pPr lvl="1"/>
            <a:r>
              <a:rPr lang="el-GR" dirty="0" smtClean="0"/>
              <a:t>Το αίσθημα της ανασφάλειας – λόγω έλλειψης άλλων μέσων συντήρησης</a:t>
            </a:r>
          </a:p>
          <a:p>
            <a:pPr lvl="1"/>
            <a:r>
              <a:rPr lang="el-GR" dirty="0" smtClean="0"/>
              <a:t>Το ενδεχόμενο της ανεργίας</a:t>
            </a:r>
          </a:p>
          <a:p>
            <a:pPr lvl="1"/>
            <a:endParaRPr lang="el-GR" dirty="0" smtClean="0"/>
          </a:p>
          <a:p>
            <a:r>
              <a:rPr lang="el-GR" dirty="0" smtClean="0"/>
              <a:t>Οργάνωση των εργατών σε σωματεία</a:t>
            </a:r>
          </a:p>
          <a:p>
            <a:pPr lvl="1"/>
            <a:r>
              <a:rPr lang="el-GR" dirty="0" smtClean="0"/>
              <a:t>Διαπραγμάτευση με τον εργοδότη</a:t>
            </a:r>
          </a:p>
          <a:p>
            <a:pPr lvl="1"/>
            <a:r>
              <a:rPr lang="el-GR" dirty="0" smtClean="0"/>
              <a:t>Εξασφάλιση καλύτερων όρων απασχόλησης</a:t>
            </a:r>
          </a:p>
          <a:p>
            <a:pPr lvl="1"/>
            <a:r>
              <a:rPr lang="el-GR" dirty="0" smtClean="0"/>
              <a:t>Αντιστάθμισμα στην οικονομική δύναμη του εργοδότη</a:t>
            </a:r>
          </a:p>
          <a:p>
            <a:pPr lvl="1"/>
            <a:r>
              <a:rPr lang="el-GR" dirty="0" smtClean="0"/>
              <a:t>Όταν οι εργάτες είναι μόνοι είναι σε αδύναμη θέση απέναντι στον εργοδότη, ενώ αν ενεργούν ως σύνολο μπορούν να αποκομίσουν περισσότερα πλεονεκτήματα</a:t>
            </a:r>
          </a:p>
          <a:p>
            <a:pPr lvl="1"/>
            <a:endParaRPr lang="el-GR" dirty="0" smtClean="0"/>
          </a:p>
          <a:p>
            <a:pPr lvl="1"/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iii.</a:t>
            </a:r>
            <a:r>
              <a:rPr lang="el-GR" dirty="0" smtClean="0"/>
              <a:t>Εργατικά Σωματεία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iv.</a:t>
            </a:r>
            <a:r>
              <a:rPr lang="el-GR" dirty="0" smtClean="0"/>
              <a:t>Κράτος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357158" y="928670"/>
            <a:ext cx="8358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l-GR" sz="2800" b="1" dirty="0" smtClean="0"/>
              <a:t>Η ισχυρότερη συλλογική οντότητα</a:t>
            </a: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endParaRPr lang="el-GR" sz="2800" b="1" dirty="0" smtClean="0"/>
          </a:p>
          <a:p>
            <a:pPr>
              <a:buFont typeface="Wingdings" pitchFamily="2" charset="2"/>
              <a:buChar char="Ø"/>
            </a:pPr>
            <a:r>
              <a:rPr lang="el-GR" sz="2800" b="1" dirty="0" smtClean="0"/>
              <a:t>Η συμπεριφορά του επηρεάζει σε σημαντικό βαθμό την οικονομική ζωή της χώρας και τις αποφάσεις των επιχειρήσεων και των νοικοκυριών. </a:t>
            </a:r>
            <a:endParaRPr lang="el-GR" sz="2800" b="1" dirty="0"/>
          </a:p>
        </p:txBody>
      </p:sp>
      <p:pic>
        <p:nvPicPr>
          <p:cNvPr id="7" name="6 - Εικόνα" descr="pngaaa.com-31075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0"/>
            <a:ext cx="3333752" cy="333375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Οικονομικές Λειτουργίες του Κράτους</a:t>
            </a:r>
            <a:endParaRPr lang="el-GR" dirty="0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571472" y="2714620"/>
            <a:ext cx="2214578" cy="157163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Επιχειρήσεις</a:t>
            </a:r>
            <a:endParaRPr lang="el-GR" dirty="0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3571868" y="2714620"/>
            <a:ext cx="2214578" cy="157163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Νοικοκυριά</a:t>
            </a:r>
            <a:endParaRPr lang="el-GR" dirty="0"/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6500826" y="2714620"/>
            <a:ext cx="2214578" cy="157163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Παραγωγικές Λειτουργίες – «Δωρεάν» Παροχή Αγαθών</a:t>
            </a:r>
            <a:endParaRPr lang="el-GR" dirty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16200000" flipH="1">
            <a:off x="3821901" y="1821645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10800000" flipV="1">
            <a:off x="1428728" y="1071546"/>
            <a:ext cx="3143272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16200000" flipH="1">
            <a:off x="5429256" y="214290"/>
            <a:ext cx="1500198" cy="3214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Στρογγυλεμένο ορθογώνιο"/>
          <p:cNvSpPr/>
          <p:nvPr/>
        </p:nvSpPr>
        <p:spPr>
          <a:xfrm>
            <a:off x="571472" y="4857760"/>
            <a:ext cx="2214578" cy="157163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l-GR" dirty="0" smtClean="0"/>
              <a:t>Επιβολή Φορολογίας</a:t>
            </a:r>
          </a:p>
          <a:p>
            <a:pPr algn="ctr">
              <a:buFont typeface="Wingdings" pitchFamily="2" charset="2"/>
              <a:buChar char="Ø"/>
            </a:pPr>
            <a:r>
              <a:rPr lang="el-GR" dirty="0" smtClean="0"/>
              <a:t>Παροχή Διαφόρων Διευκολύνσεων</a:t>
            </a:r>
          </a:p>
        </p:txBody>
      </p:sp>
      <p:sp>
        <p:nvSpPr>
          <p:cNvPr id="17" name="16 - Στρογγυλεμένο ορθογώνιο"/>
          <p:cNvSpPr/>
          <p:nvPr/>
        </p:nvSpPr>
        <p:spPr>
          <a:xfrm>
            <a:off x="3571868" y="4929198"/>
            <a:ext cx="2214578" cy="157163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l-GR" dirty="0" smtClean="0"/>
              <a:t>Επιβολή Φορολογίας</a:t>
            </a:r>
          </a:p>
          <a:p>
            <a:pPr algn="ctr">
              <a:buFont typeface="Wingdings" pitchFamily="2" charset="2"/>
              <a:buChar char="Ø"/>
            </a:pPr>
            <a:r>
              <a:rPr lang="el-GR" dirty="0" smtClean="0"/>
              <a:t>Παροχή Επιδομάτων και Διαφόρων Αγαθών στους Πολίτες</a:t>
            </a:r>
          </a:p>
        </p:txBody>
      </p:sp>
      <p:sp>
        <p:nvSpPr>
          <p:cNvPr id="18" name="17 - Στρογγυλεμένο ορθογώνιο"/>
          <p:cNvSpPr/>
          <p:nvPr/>
        </p:nvSpPr>
        <p:spPr>
          <a:xfrm>
            <a:off x="6500826" y="4857760"/>
            <a:ext cx="2214578" cy="157163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l-GR" dirty="0" smtClean="0"/>
              <a:t>Προστασία</a:t>
            </a:r>
          </a:p>
          <a:p>
            <a:pPr algn="ctr">
              <a:buFont typeface="Wingdings" pitchFamily="2" charset="2"/>
              <a:buChar char="Ø"/>
            </a:pPr>
            <a:r>
              <a:rPr lang="el-GR" dirty="0" smtClean="0"/>
              <a:t>Παιδεία</a:t>
            </a:r>
          </a:p>
          <a:p>
            <a:pPr algn="ctr">
              <a:buFont typeface="Wingdings" pitchFamily="2" charset="2"/>
              <a:buChar char="Ø"/>
            </a:pPr>
            <a:r>
              <a:rPr lang="el-GR" dirty="0" smtClean="0"/>
              <a:t>Περίθαλψη </a:t>
            </a:r>
          </a:p>
        </p:txBody>
      </p:sp>
      <p:sp>
        <p:nvSpPr>
          <p:cNvPr id="22" name="21 - Βέλος προς τα κάτω"/>
          <p:cNvSpPr/>
          <p:nvPr/>
        </p:nvSpPr>
        <p:spPr>
          <a:xfrm>
            <a:off x="1428728" y="4357694"/>
            <a:ext cx="57150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Βέλος προς τα κάτω"/>
          <p:cNvSpPr/>
          <p:nvPr/>
        </p:nvSpPr>
        <p:spPr>
          <a:xfrm>
            <a:off x="4357686" y="4429132"/>
            <a:ext cx="57150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Βέλος προς τα κάτω"/>
          <p:cNvSpPr/>
          <p:nvPr/>
        </p:nvSpPr>
        <p:spPr>
          <a:xfrm>
            <a:off x="7215206" y="4429132"/>
            <a:ext cx="57150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Ποια προϊόντα παράγονται σε μια κοινωνία και σε τι ποσότητες (ορισμένη χρονική περίοδο)</a:t>
            </a:r>
          </a:p>
          <a:p>
            <a:r>
              <a:rPr lang="el-GR" dirty="0" smtClean="0"/>
              <a:t>Με ποιον τρόπο παράγονται αυτά τα προϊόντα</a:t>
            </a:r>
          </a:p>
          <a:p>
            <a:r>
              <a:rPr lang="el-GR" dirty="0" smtClean="0"/>
              <a:t>Πώς γίνεται η διανομή των προϊόντων στα μέλη της κοινωνίας </a:t>
            </a:r>
          </a:p>
          <a:p>
            <a:r>
              <a:rPr lang="el-GR" dirty="0" smtClean="0"/>
              <a:t>Πώς μπορεί να αυξηθεί η ποσότητα των παραγόμενων προϊόντων – πώς θα αναπτυχθεί η οικονομία μιας κοινωνίας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Κατηγορίες Προβλημάτων</a:t>
            </a:r>
            <a:endParaRPr lang="el-GR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81014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Παραγωγική Διαδικασία</a:t>
            </a:r>
          </a:p>
          <a:p>
            <a:pPr lvl="1"/>
            <a:r>
              <a:rPr lang="el-GR" dirty="0" smtClean="0"/>
              <a:t>Όλους τους τρόπους με τους οποίους ο άνθρωπος μετασχηματίζει την ύλη, για να της δώσει μορφή χρήσιμη για τη ζωή του</a:t>
            </a:r>
          </a:p>
          <a:p>
            <a:r>
              <a:rPr lang="el-GR" dirty="0" smtClean="0"/>
              <a:t>Απαραίτητα στοιχεία </a:t>
            </a:r>
          </a:p>
          <a:p>
            <a:pPr lvl="1"/>
            <a:r>
              <a:rPr lang="el-GR" dirty="0" smtClean="0"/>
              <a:t>η ανθρώπινη προσπάθεια </a:t>
            </a:r>
          </a:p>
          <a:p>
            <a:pPr lvl="1"/>
            <a:r>
              <a:rPr lang="el-GR" dirty="0" smtClean="0"/>
              <a:t>η φύση (γη και περιβάλλον). </a:t>
            </a:r>
          </a:p>
          <a:p>
            <a:pPr lvl="1">
              <a:buNone/>
            </a:pPr>
            <a:endParaRPr lang="el-GR" dirty="0" smtClean="0"/>
          </a:p>
          <a:p>
            <a:r>
              <a:rPr lang="el-GR" dirty="0" smtClean="0"/>
              <a:t>Εργαλεία – παραχθέντα μέσα παραγωγής</a:t>
            </a:r>
          </a:p>
          <a:p>
            <a:pPr lvl="1"/>
            <a:r>
              <a:rPr lang="el-GR" dirty="0" smtClean="0"/>
              <a:t>αποτελούν προϊόντα παραγωγής </a:t>
            </a:r>
          </a:p>
          <a:p>
            <a:pPr lvl="1"/>
            <a:r>
              <a:rPr lang="el-GR" dirty="0" smtClean="0"/>
              <a:t>χρησιμοποιούνται στην παραγωγική διαδικασία για την παραγωγή άλλων προϊόντων</a:t>
            </a:r>
          </a:p>
          <a:p>
            <a:pPr lvl="1"/>
            <a:r>
              <a:rPr lang="el-GR" dirty="0" smtClean="0"/>
              <a:t>τεχνολογικά πολύ εξελιγμένα στις σύγχρονες κοινωνίες</a:t>
            </a:r>
          </a:p>
          <a:p>
            <a:pPr lvl="1"/>
            <a:r>
              <a:rPr lang="el-GR" dirty="0" smtClean="0"/>
              <a:t>απαραίτητα για την παραγωγή των προϊόντων που χρειάζονται σήμερα οι άνθρωποι.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76270"/>
          </a:xfrm>
        </p:spPr>
        <p:txBody>
          <a:bodyPr>
            <a:noAutofit/>
          </a:bodyPr>
          <a:lstStyle/>
          <a:p>
            <a:r>
              <a:rPr lang="el-GR" sz="2800" dirty="0" smtClean="0"/>
              <a:t>1.7. Οι παραγωγικές Δυνατότητες της Οικονομίας</a:t>
            </a:r>
            <a:br>
              <a:rPr lang="el-GR" sz="2800" dirty="0" smtClean="0"/>
            </a:br>
            <a:r>
              <a:rPr lang="el-GR" sz="2800" dirty="0" smtClean="0"/>
              <a:t>ι) Οι Συντελεστές της Παραγωγής</a:t>
            </a:r>
            <a:endParaRPr lang="el-GR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Παραγωγικοί Συντελεστές</a:t>
            </a:r>
          </a:p>
          <a:p>
            <a:pPr lvl="1"/>
            <a:r>
              <a:rPr lang="el-GR" dirty="0" smtClean="0"/>
              <a:t>Τα στοιχεία που συντελούν στην παραγωγική διαδικασία</a:t>
            </a:r>
          </a:p>
          <a:p>
            <a:pPr lvl="1"/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76270"/>
          </a:xfrm>
        </p:spPr>
        <p:txBody>
          <a:bodyPr>
            <a:noAutofit/>
          </a:bodyPr>
          <a:lstStyle/>
          <a:p>
            <a:r>
              <a:rPr lang="el-GR" sz="2800" dirty="0" smtClean="0"/>
              <a:t>1.7. Οι παραγωγικές Δυνατότητες της Οικονομίας</a:t>
            </a:r>
            <a:br>
              <a:rPr lang="el-GR" sz="2800" dirty="0" smtClean="0"/>
            </a:br>
            <a:r>
              <a:rPr lang="el-GR" sz="2800" dirty="0" smtClean="0"/>
              <a:t>ι) Οι Συντελεστές της Παραγωγής</a:t>
            </a:r>
            <a:endParaRPr lang="el-GR" sz="2800" dirty="0"/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1571604" y="22859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Εργασία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929330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3 - Θέση περιεχομένου"/>
          <p:cNvSpPr txBox="1">
            <a:spLocks/>
          </p:cNvSpPr>
          <p:nvPr/>
        </p:nvSpPr>
        <p:spPr>
          <a:xfrm>
            <a:off x="357158" y="857232"/>
            <a:ext cx="8215370" cy="15716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algn="ctr"/>
            <a:r>
              <a:rPr lang="el-GR" sz="2400" b="1" dirty="0" smtClean="0">
                <a:solidFill>
                  <a:srgbClr val="00B0F0"/>
                </a:solidFill>
              </a:rPr>
              <a:t>Ως εργασία ορίζουμε την καταβολή ανθρώπινης προσπάθειας, σωματικής και πνευματικής, για την παραγωγή κάποιου προϊόντος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71810"/>
            <a:ext cx="31897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786058"/>
            <a:ext cx="2036237" cy="305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143248"/>
            <a:ext cx="300340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Ανθρώπινο κεφάλαιο</a:t>
            </a:r>
          </a:p>
          <a:p>
            <a:pPr lvl="1"/>
            <a:r>
              <a:rPr lang="el-GR" dirty="0" smtClean="0"/>
              <a:t>Το σύνολο των γνώσεων που αποκτά ο άνθρωπος με τη μόρφωση και την εμπειρία ονομάζουμε ανθρώπινο κεφάλαιο</a:t>
            </a:r>
          </a:p>
          <a:p>
            <a:pPr lvl="1"/>
            <a:endParaRPr lang="el-GR" dirty="0" smtClean="0"/>
          </a:p>
          <a:p>
            <a:r>
              <a:rPr lang="el-GR" dirty="0" smtClean="0"/>
              <a:t>Κατά την εργασία τους οι άνθρωποι χρησιμοποιούν γνώσεις που απέκτησαν στο σχολείο, σε διάφορες τεχνικές σχολές, στο Πανεπιστήμιο, αλλά και από την εμπειρία τους στη δουλειά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Εργασία </a:t>
            </a:r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Έδαφος (Γη)</a:t>
            </a:r>
            <a:endParaRPr lang="el-GR" dirty="0"/>
          </a:p>
        </p:txBody>
      </p:sp>
      <p:sp>
        <p:nvSpPr>
          <p:cNvPr id="4" name="3 - Θέση περιεχομένου"/>
          <p:cNvSpPr txBox="1">
            <a:spLocks noGrp="1"/>
          </p:cNvSpPr>
          <p:nvPr>
            <p:ph idx="1"/>
          </p:nvPr>
        </p:nvSpPr>
        <p:spPr>
          <a:xfrm>
            <a:off x="457200" y="1071546"/>
            <a:ext cx="8258204" cy="19288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algn="ctr">
              <a:buNone/>
            </a:pPr>
            <a:r>
              <a:rPr lang="el-GR" sz="2400" dirty="0" smtClean="0">
                <a:solidFill>
                  <a:srgbClr val="00B0F0"/>
                </a:solidFill>
              </a:rPr>
              <a:t>Ο συντελεστής έδαφος ή γη περιλαμβάνει τη γεωγραφική έκταση, επιφάνεια, υπέδαφος, λίμνες, ποτάμια, θάλασσες καθώς και τις ιδιότητες του εδάφους που είναι χρήσιμες στην παραγωγική διαδικασία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429000"/>
            <a:ext cx="354466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Κεφάλαιο</a:t>
            </a:r>
            <a:endParaRPr lang="el-GR" dirty="0"/>
          </a:p>
        </p:txBody>
      </p:sp>
      <p:sp>
        <p:nvSpPr>
          <p:cNvPr id="4" name="3 - Θέση περιεχομένου"/>
          <p:cNvSpPr txBox="1">
            <a:spLocks/>
          </p:cNvSpPr>
          <p:nvPr/>
        </p:nvSpPr>
        <p:spPr>
          <a:xfrm>
            <a:off x="428596" y="1071546"/>
            <a:ext cx="8215370" cy="15716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algn="ctr"/>
            <a:r>
              <a:rPr lang="el-GR" sz="2400" b="1" dirty="0" smtClean="0">
                <a:solidFill>
                  <a:srgbClr val="00B0F0"/>
                </a:solidFill>
              </a:rPr>
              <a:t>Ο συντελεστής κεφάλαιο περιλαμβάνει όλα τα προϊόντα που χρησιμοποιούνται στην παραγωγική διαδικασία για την παραγωγή άλλων προϊόντων</a:t>
            </a:r>
            <a:endParaRPr lang="el-GR" sz="2400" b="1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86058"/>
            <a:ext cx="3177540" cy="211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786058"/>
            <a:ext cx="3714776" cy="215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10206"/>
          </a:xfrm>
        </p:spPr>
        <p:txBody>
          <a:bodyPr>
            <a:normAutofit/>
          </a:bodyPr>
          <a:lstStyle/>
          <a:p>
            <a:r>
              <a:rPr lang="el-GR" dirty="0" smtClean="0"/>
              <a:t>Τα στοιχεία που αποτελούν τους συντελεστές της παραγωγής μετατρέπονται σε συντελεστές παραγωγής, </a:t>
            </a:r>
            <a:r>
              <a:rPr lang="el-GR" dirty="0" smtClean="0">
                <a:solidFill>
                  <a:srgbClr val="FFFF00"/>
                </a:solidFill>
              </a:rPr>
              <a:t>όταν χρησιμοποιούνται </a:t>
            </a:r>
            <a:r>
              <a:rPr lang="el-GR" dirty="0" smtClean="0"/>
              <a:t>στην παραγωγική διαδικασία.</a:t>
            </a:r>
          </a:p>
          <a:p>
            <a:r>
              <a:rPr lang="el-GR" dirty="0" smtClean="0"/>
              <a:t>Η ύπαρξή τους και μόνο τους δίνει </a:t>
            </a:r>
            <a:r>
              <a:rPr lang="el-GR" dirty="0" smtClean="0">
                <a:solidFill>
                  <a:srgbClr val="FFFF00"/>
                </a:solidFill>
              </a:rPr>
              <a:t>τη δυνατότητα </a:t>
            </a:r>
            <a:r>
              <a:rPr lang="el-GR" dirty="0" smtClean="0"/>
              <a:t>να γίνουν συντελεστές παραγωγής, αλλά αποκτούν αυτήν την ιδιότητα, όταν </a:t>
            </a:r>
            <a:r>
              <a:rPr lang="el-GR" dirty="0" smtClean="0">
                <a:solidFill>
                  <a:srgbClr val="FFFF00"/>
                </a:solidFill>
              </a:rPr>
              <a:t>πραγματικά</a:t>
            </a:r>
            <a:r>
              <a:rPr lang="el-GR" dirty="0" smtClean="0"/>
              <a:t> χρησιμοποιούνται για την παραγωγή. </a:t>
            </a:r>
          </a:p>
          <a:p>
            <a:r>
              <a:rPr lang="el-GR" dirty="0" smtClean="0"/>
              <a:t>Ένα στρέμμα γης, π.χ., γίνεται παραγωγικός συντελεστής, όταν καλλιεργείται. Όσο παραμένει ακαλλιέργητο, είναι εν δυνάμει συντελεστής παραγωγής. Το ίδιο ισχύει για την εργασία και το κεφάλαιο.</a:t>
            </a:r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Κάποιοι υποστηρίζουν ότι η επιχειρηματικότητα είναι ένα είδος εργασίας κα όχι ξεχωριστός παραγωγικός </a:t>
            </a:r>
            <a:r>
              <a:rPr lang="el-GR" dirty="0" err="1" smtClean="0"/>
              <a:t>ευντελεστής</a:t>
            </a:r>
            <a:endParaRPr lang="el-GR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Επιχειρηματικότητα </a:t>
            </a:r>
            <a:endParaRPr lang="el-GR" dirty="0"/>
          </a:p>
        </p:txBody>
      </p:sp>
      <p:sp>
        <p:nvSpPr>
          <p:cNvPr id="4" name="3 - Θέση περιεχομένου"/>
          <p:cNvSpPr txBox="1">
            <a:spLocks/>
          </p:cNvSpPr>
          <p:nvPr/>
        </p:nvSpPr>
        <p:spPr>
          <a:xfrm>
            <a:off x="857224" y="1285860"/>
            <a:ext cx="7643866" cy="2500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algn="ctr"/>
            <a:r>
              <a:rPr lang="el-GR" sz="2400" b="1" dirty="0" smtClean="0">
                <a:solidFill>
                  <a:srgbClr val="00B0F0"/>
                </a:solidFill>
              </a:rPr>
              <a:t>Ως επιχειρηματικότητα εννοούν την ικανότητα που έχουν ορισμένοι άνθρωποι να διαβλέπουν κέρδος σε διάφορες οικονομικές</a:t>
            </a:r>
          </a:p>
          <a:p>
            <a:pPr algn="ctr"/>
            <a:r>
              <a:rPr lang="el-GR" sz="2400" b="1" dirty="0" smtClean="0">
                <a:solidFill>
                  <a:srgbClr val="00B0F0"/>
                </a:solidFill>
              </a:rPr>
              <a:t>δραστηριότητες και να αναλαμβάνουν να συνδυάσουν τους άλλους τρεις συντελεστές, για να γίνει η παραγωγή.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χαρακτηριστικό στοιχείο των συντελεστών της παραγωγής είναι ότι για κάθε χρονική περίοδο και για κάθε οικονομία θεωρούνται </a:t>
            </a:r>
            <a:r>
              <a:rPr lang="el-GR" dirty="0" smtClean="0">
                <a:solidFill>
                  <a:srgbClr val="FFFF00"/>
                </a:solidFill>
              </a:rPr>
              <a:t>δεδομένοι</a:t>
            </a:r>
            <a:endParaRPr lang="el-GR" dirty="0" smtClean="0"/>
          </a:p>
          <a:p>
            <a:r>
              <a:rPr lang="el-GR" dirty="0" smtClean="0"/>
              <a:t>Σε </a:t>
            </a:r>
            <a:r>
              <a:rPr lang="el-GR" dirty="0" smtClean="0">
                <a:solidFill>
                  <a:srgbClr val="FFFF00"/>
                </a:solidFill>
              </a:rPr>
              <a:t>μακροχρόνιες</a:t>
            </a:r>
            <a:r>
              <a:rPr lang="el-GR" dirty="0" smtClean="0"/>
              <a:t> περιόδους το μέγεθός τους μεταβάλλεται, αλλά </a:t>
            </a:r>
            <a:r>
              <a:rPr lang="el-GR" dirty="0" smtClean="0">
                <a:solidFill>
                  <a:srgbClr val="FFFF00"/>
                </a:solidFill>
              </a:rPr>
              <a:t>βραχυχρόνια</a:t>
            </a:r>
            <a:r>
              <a:rPr lang="el-GR" dirty="0" smtClean="0"/>
              <a:t> μπορούν να θεωρηθούν </a:t>
            </a:r>
            <a:r>
              <a:rPr lang="el-GR" dirty="0" smtClean="0">
                <a:solidFill>
                  <a:srgbClr val="FFFF00"/>
                </a:solidFill>
              </a:rPr>
              <a:t>δεδομένοι</a:t>
            </a:r>
          </a:p>
          <a:p>
            <a:r>
              <a:rPr lang="el-GR" dirty="0" smtClean="0"/>
              <a:t>Επειδή οι ανάγκες των ανθρώπων είναι σχετικά μεγάλες, οι παραγωγικοί συντελεστές και τα προϊόντα που παράγονται απ’ αυτούς βρίσκονται σε </a:t>
            </a:r>
            <a:r>
              <a:rPr lang="el-GR" dirty="0" smtClean="0">
                <a:solidFill>
                  <a:srgbClr val="FFFF00"/>
                </a:solidFill>
              </a:rPr>
              <a:t>στενότητα</a:t>
            </a:r>
            <a:r>
              <a:rPr lang="el-GR" dirty="0" smtClean="0"/>
              <a:t>,</a:t>
            </a:r>
          </a:p>
          <a:p>
            <a:r>
              <a:rPr lang="el-GR" dirty="0" smtClean="0"/>
              <a:t>δηλ. είναι περιορισμένοι σε σχέση με τις ανάγκες των ατόμων</a:t>
            </a:r>
            <a:endParaRPr lang="el-G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85720" y="857232"/>
            <a:ext cx="8686800" cy="5643602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sz="2800" dirty="0" smtClean="0"/>
          </a:p>
          <a:p>
            <a:r>
              <a:rPr lang="el-GR" sz="2800" dirty="0" smtClean="0"/>
              <a:t>Τα αγαθά που </a:t>
            </a:r>
            <a:r>
              <a:rPr lang="el-GR" sz="2400" dirty="0" smtClean="0"/>
              <a:t>διαθέτει</a:t>
            </a:r>
            <a:r>
              <a:rPr lang="el-GR" sz="2800" dirty="0" smtClean="0"/>
              <a:t> μια οικονομία βρίσκονται σε έλλειψη σχετικά με τις ανάγκες των ανθρώπων. </a:t>
            </a:r>
          </a:p>
          <a:p>
            <a:endParaRPr lang="el-GR" sz="2800" dirty="0" smtClean="0"/>
          </a:p>
          <a:p>
            <a:r>
              <a:rPr lang="el-GR" sz="3000" dirty="0" smtClean="0"/>
              <a:t>Ουσία οικονομικού προβλήματος </a:t>
            </a:r>
          </a:p>
          <a:p>
            <a:pPr lvl="1"/>
            <a:r>
              <a:rPr lang="el-GR" sz="3000" dirty="0" smtClean="0"/>
              <a:t>σχετική έλλειψη ή στενότητα των αγαθών. </a:t>
            </a:r>
          </a:p>
          <a:p>
            <a:endParaRPr lang="el-GR" sz="2800" dirty="0" smtClean="0"/>
          </a:p>
          <a:p>
            <a:endParaRPr lang="el-GR" sz="6200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ii</a:t>
            </a:r>
            <a:r>
              <a:rPr smtClean="0"/>
              <a:t>. </a:t>
            </a:r>
            <a:r>
              <a:rPr lang="el-GR" dirty="0" err="1" smtClean="0"/>
              <a:t>Τo</a:t>
            </a:r>
            <a:r>
              <a:rPr lang="el-GR" dirty="0" smtClean="0"/>
              <a:t> Κύριο Οικονομικό Πρόβλημα</a:t>
            </a:r>
            <a:endParaRPr lang="el-GR" dirty="0"/>
          </a:p>
        </p:txBody>
      </p:sp>
      <p:sp>
        <p:nvSpPr>
          <p:cNvPr id="5" name="3 - Θέση περιεχομένου"/>
          <p:cNvSpPr txBox="1">
            <a:spLocks/>
          </p:cNvSpPr>
          <p:nvPr/>
        </p:nvSpPr>
        <p:spPr>
          <a:xfrm>
            <a:off x="428596" y="1357298"/>
            <a:ext cx="8215370" cy="15716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algn="ctr"/>
            <a:r>
              <a:rPr lang="el-GR" sz="2400" b="1" dirty="0" smtClean="0">
                <a:solidFill>
                  <a:srgbClr val="00B0F0"/>
                </a:solidFill>
              </a:rPr>
              <a:t>Η διαφορά που υπάρχει μεταξύ του πλήθους των αναγκών που οι άνθρωποι επιδιώκουν να ικανοποιήσουν και του περιορισμένου όγκου των αγαθών που υπάρχουν για την ικανοποίηση αυτών των αναγκών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u="sng" dirty="0" smtClean="0"/>
              <a:t>Ερωτήματα</a:t>
            </a:r>
          </a:p>
          <a:p>
            <a:r>
              <a:rPr lang="el-GR" dirty="0" smtClean="0"/>
              <a:t>Πώς θα επιβιώσει; (τροφή, ένδυση και στέγη)	</a:t>
            </a:r>
          </a:p>
          <a:p>
            <a:pPr lvl="1"/>
            <a:r>
              <a:rPr lang="el-GR" dirty="0" smtClean="0"/>
              <a:t>Ποια και πόσα προϊόντα θα παραχθούν σ αυτή την οικονομία με τους δεδομένους οικονομικούς πόρους</a:t>
            </a:r>
          </a:p>
          <a:p>
            <a:r>
              <a:rPr lang="el-GR" dirty="0" smtClean="0"/>
              <a:t>Πώς θα φτιάξει μια καλύβα και πού; (υλικά – τοποθεσία)</a:t>
            </a:r>
          </a:p>
          <a:p>
            <a:pPr lvl="1"/>
            <a:r>
              <a:rPr lang="el-GR" dirty="0" smtClean="0"/>
              <a:t>Τρόπος παραγωγής – τεχνολογία παραγωγικής διαδικασίας</a:t>
            </a:r>
          </a:p>
          <a:p>
            <a:r>
              <a:rPr lang="el-GR" dirty="0" smtClean="0"/>
              <a:t>Οικονομία ενός ατόμου</a:t>
            </a:r>
          </a:p>
          <a:p>
            <a:pPr lvl="1"/>
            <a:r>
              <a:rPr lang="el-GR" dirty="0" smtClean="0"/>
              <a:t>Δεν έχει έννοια το πρόβλημα της διανομής</a:t>
            </a:r>
          </a:p>
          <a:p>
            <a:r>
              <a:rPr lang="el-GR" dirty="0" smtClean="0"/>
              <a:t>Πώς θα αυξήσει την ποσότητα των προϊόντων που μπορεί να παράγει;</a:t>
            </a:r>
          </a:p>
          <a:p>
            <a:pPr lvl="1"/>
            <a:r>
              <a:rPr lang="el-GR" dirty="0" smtClean="0"/>
              <a:t>Οικονομική ανάπτυξη – δημιουργία κεφαλαίου και τεχνολογίας ανάπτυξης της οικονομίας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32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1.2. Οικονομία </a:t>
            </a:r>
            <a:r>
              <a:rPr lang="el-GR" sz="3600" b="1" dirty="0" err="1" smtClean="0"/>
              <a:t>Ροβινσώνα</a:t>
            </a:r>
            <a:r>
              <a:rPr lang="el-GR" sz="3600" b="1" dirty="0" smtClean="0"/>
              <a:t> Κρούσου</a:t>
            </a:r>
            <a:endParaRPr lang="el-GR" sz="36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 smtClean="0"/>
              <a:t>Υποθέσεις</a:t>
            </a:r>
            <a:r>
              <a:rPr lang="el-GR" dirty="0" smtClean="0"/>
              <a:t>:</a:t>
            </a:r>
          </a:p>
          <a:p>
            <a:r>
              <a:rPr lang="el-GR" dirty="0" smtClean="0"/>
              <a:t>Η οικονομία χρησιμοποιεί όλους τους </a:t>
            </a:r>
            <a:r>
              <a:rPr lang="el-GR" dirty="0" err="1" smtClean="0"/>
              <a:t>παραγωγιούς</a:t>
            </a:r>
            <a:r>
              <a:rPr lang="el-GR" dirty="0" smtClean="0"/>
              <a:t> </a:t>
            </a:r>
            <a:r>
              <a:rPr lang="el-GR" dirty="0" err="1" smtClean="0"/>
              <a:t>συνελεστές</a:t>
            </a:r>
            <a:r>
              <a:rPr lang="el-GR" dirty="0" smtClean="0"/>
              <a:t> που έχει στη διάθεσή της αποδοτικά (ορθολογικά)</a:t>
            </a:r>
          </a:p>
          <a:p>
            <a:r>
              <a:rPr lang="el-GR" dirty="0" smtClean="0"/>
              <a:t>Η τεχνολογία της παραγωγής είναι δεδομένη</a:t>
            </a:r>
          </a:p>
          <a:p>
            <a:r>
              <a:rPr lang="el-GR" dirty="0" smtClean="0"/>
              <a:t>Η οικονομία παράγει μόνο δύο προϊόντα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200" smtClean="0"/>
              <a:t>iii</a:t>
            </a:r>
            <a:r>
              <a:rPr lang="el-GR" sz="3200" dirty="0" smtClean="0"/>
              <a:t>.Καμπύλη Παραγωγικών Δυνατοτήτων (Κ.Π.Δ.)</a:t>
            </a:r>
            <a:endParaRPr lang="el-GR" sz="3200" dirty="0"/>
          </a:p>
        </p:txBody>
      </p:sp>
      <p:sp>
        <p:nvSpPr>
          <p:cNvPr id="6" name="3 - Θέση περιεχομένου"/>
          <p:cNvSpPr txBox="1">
            <a:spLocks/>
          </p:cNvSpPr>
          <p:nvPr/>
        </p:nvSpPr>
        <p:spPr>
          <a:xfrm>
            <a:off x="428596" y="4214818"/>
            <a:ext cx="8215370" cy="15716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algn="ctr"/>
            <a:r>
              <a:rPr lang="el-GR" sz="2400" b="1" dirty="0" smtClean="0">
                <a:solidFill>
                  <a:srgbClr val="00B0F0"/>
                </a:solidFill>
              </a:rPr>
              <a:t>Δείχνει τις μεγαλύτερες ποσότητες ενός προϊόντος που είναι δυνατό να παραχθούν σε μια οικονομία για κάθε δεδομένη ποσότητα του άλλου προϊόντος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>
            <a:normAutofit fontScale="55000" lnSpcReduction="20000"/>
          </a:bodyPr>
          <a:lstStyle/>
          <a:p>
            <a:r>
              <a:rPr lang="el-GR" sz="6200" dirty="0" smtClean="0"/>
              <a:t>Τρόποι αντιμετώπισης</a:t>
            </a:r>
          </a:p>
          <a:p>
            <a:pPr lvl="1"/>
            <a:r>
              <a:rPr lang="el-GR" sz="6200" dirty="0" smtClean="0"/>
              <a:t>οργανωμένη δραστηριότητα</a:t>
            </a:r>
          </a:p>
          <a:p>
            <a:pPr lvl="1"/>
            <a:r>
              <a:rPr lang="el-GR" sz="6200" dirty="0" smtClean="0"/>
              <a:t>ανάπτυξη της τεχνολογίας</a:t>
            </a:r>
          </a:p>
          <a:p>
            <a:pPr lvl="1"/>
            <a:r>
              <a:rPr lang="el-GR" sz="6200" dirty="0" smtClean="0"/>
              <a:t>εξεύρεση νέων παραγωγικών πόρων κτλ.</a:t>
            </a:r>
          </a:p>
          <a:p>
            <a:pPr lvl="1"/>
            <a:endParaRPr lang="el-GR" sz="6200" dirty="0" smtClean="0"/>
          </a:p>
          <a:p>
            <a:r>
              <a:rPr lang="el-GR" sz="6200" dirty="0" smtClean="0"/>
              <a:t>Κάθε οικονομικό αγαθό είναι αποτέλεσμα παραγωγικής διαδικασίας, στην οποία χρησιμοποιούνται οι συντελεστές της παραγωγής.</a:t>
            </a:r>
          </a:p>
          <a:p>
            <a:pPr lvl="1">
              <a:buFont typeface="Wingdings" pitchFamily="2" charset="2"/>
              <a:buChar char="Ø"/>
            </a:pPr>
            <a:r>
              <a:rPr lang="el-GR" sz="6200" dirty="0" smtClean="0"/>
              <a:t>σχετική έλλειψη αγαθών είναι στην πραγματικότητα έλλειψη παραγωγικών συντελεστών.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214283" y="3357562"/>
          <a:ext cx="4429155" cy="310896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76385"/>
                <a:gridCol w="1476385"/>
                <a:gridCol w="1476385"/>
              </a:tblGrid>
              <a:tr h="578221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Μέγιστοι Παραγωγικοί</a:t>
                      </a:r>
                      <a:r>
                        <a:rPr lang="el-GR" baseline="0" dirty="0" smtClean="0"/>
                        <a:t> Συνδυασμοί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Ποσότητα Παραγωγής Αγαθού Χ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Ποσότητα</a:t>
                      </a:r>
                      <a:r>
                        <a:rPr lang="el-GR" baseline="0" dirty="0" smtClean="0"/>
                        <a:t> Παραγωγής Αγαθού Ψ</a:t>
                      </a:r>
                      <a:endParaRPr lang="el-GR" dirty="0"/>
                    </a:p>
                  </a:txBody>
                  <a:tcPr/>
                </a:tc>
              </a:tr>
              <a:tr h="23128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</a:tr>
              <a:tr h="23128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Β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160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80</a:t>
                      </a:r>
                      <a:endParaRPr lang="el-GR" dirty="0"/>
                    </a:p>
                  </a:txBody>
                  <a:tcPr/>
                </a:tc>
              </a:tr>
              <a:tr h="23128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Γ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120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140</a:t>
                      </a:r>
                      <a:endParaRPr lang="el-GR" dirty="0"/>
                    </a:p>
                  </a:txBody>
                  <a:tcPr/>
                </a:tc>
              </a:tr>
              <a:tr h="23128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80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180</a:t>
                      </a:r>
                      <a:endParaRPr lang="el-GR" dirty="0"/>
                    </a:p>
                  </a:txBody>
                  <a:tcPr/>
                </a:tc>
              </a:tr>
              <a:tr h="23128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210</a:t>
                      </a:r>
                      <a:endParaRPr lang="el-GR" dirty="0"/>
                    </a:p>
                  </a:txBody>
                  <a:tcPr/>
                </a:tc>
              </a:tr>
              <a:tr h="23128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Ζ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220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29734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857752" y="500043"/>
            <a:ext cx="3929090" cy="450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Κ:  ανέφικτος συνδυασμός</a:t>
            </a:r>
          </a:p>
          <a:p>
            <a:r>
              <a:rPr lang="el-GR" sz="2400" b="1" dirty="0" smtClean="0"/>
              <a:t>Γ:   μέγιστος συνδυασμός</a:t>
            </a:r>
          </a:p>
          <a:p>
            <a:r>
              <a:rPr lang="el-GR" sz="2400" b="1" dirty="0" smtClean="0"/>
              <a:t>Μ: ανέφικτος συνδυασμός</a:t>
            </a:r>
          </a:p>
          <a:p>
            <a:endParaRPr lang="el-GR" sz="2400" dirty="0" smtClean="0"/>
          </a:p>
          <a:p>
            <a:r>
              <a:rPr lang="el-GR" sz="2400" dirty="0" smtClean="0"/>
              <a:t>Ο Μ θα γίνει εφικτός: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Αν αυξηθούν αρκετά οι ποσότητες των παραγωγικών συντελεστών της οικονομίας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αν βελτιωθεί αρκετά η τεχνολογία της παραγωγής ή αν υπάρξει συνδυασμός των δύο</a:t>
            </a:r>
            <a:endParaRPr lang="el-GR" sz="2400" dirty="0"/>
          </a:p>
        </p:txBody>
      </p:sp>
      <p:sp>
        <p:nvSpPr>
          <p:cNvPr id="7" name="6 - Βέλος προς τα κάτω"/>
          <p:cNvSpPr/>
          <p:nvPr/>
        </p:nvSpPr>
        <p:spPr>
          <a:xfrm>
            <a:off x="6429388" y="4786322"/>
            <a:ext cx="785818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5357818" y="5643578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Μετατόπιση ΚΠΔ προς τα δεξιά</a:t>
            </a:r>
            <a:endParaRPr lang="el-GR" sz="24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Πραγματική έννοια του κόστους</a:t>
            </a:r>
          </a:p>
          <a:p>
            <a:pPr lvl="1"/>
            <a:r>
              <a:rPr lang="el-GR" dirty="0" smtClean="0"/>
              <a:t>παραγωγή κάποιου αγαθού σημαίνει και θυσία των άλλων που θα μπορούσαν να παραχθούν με τους ίδιους παραγωγικούς συντελεστές</a:t>
            </a:r>
            <a:endParaRPr lang="en-US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iv</a:t>
            </a:r>
            <a:r>
              <a:rPr smtClean="0"/>
              <a:t>.</a:t>
            </a:r>
            <a:r>
              <a:rPr lang="el-GR" dirty="0" smtClean="0"/>
              <a:t> Η Έννοια του Κόστους</a:t>
            </a:r>
            <a:endParaRPr lang="el-GR" dirty="0"/>
          </a:p>
        </p:txBody>
      </p:sp>
      <p:sp>
        <p:nvSpPr>
          <p:cNvPr id="4" name="3 - Θέση περιεχομένου"/>
          <p:cNvSpPr txBox="1">
            <a:spLocks/>
          </p:cNvSpPr>
          <p:nvPr/>
        </p:nvSpPr>
        <p:spPr>
          <a:xfrm>
            <a:off x="500034" y="3071810"/>
            <a:ext cx="8215370" cy="15716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l-GR" sz="3600" b="1" dirty="0" smtClean="0">
                <a:solidFill>
                  <a:srgbClr val="00B0F0"/>
                </a:solidFill>
              </a:rPr>
              <a:t>πραγματικό κόστος ενός αγαθού είναι τα άλλα αγαθά που θυσιάστηκαν για την παραγωγή του</a:t>
            </a:r>
            <a:endParaRPr lang="el-GR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4810140"/>
          </a:xfrm>
        </p:spPr>
        <p:txBody>
          <a:bodyPr>
            <a:normAutofit/>
          </a:bodyPr>
          <a:lstStyle/>
          <a:p>
            <a:r>
              <a:rPr lang="el-GR" dirty="0" smtClean="0"/>
              <a:t>Κάθε άνθρωπος έχει στη διάθεσή του 24 ώρες την ημέρα.</a:t>
            </a:r>
          </a:p>
          <a:p>
            <a:r>
              <a:rPr lang="el-GR" dirty="0" smtClean="0"/>
              <a:t>Οι δραστηριότητες που μπορεί να αναπτύξει κάθε ημέρα είναι περιορισμένες από τη διάρκεια της μέρας</a:t>
            </a:r>
          </a:p>
          <a:p>
            <a:endParaRPr lang="el-GR" dirty="0" smtClean="0"/>
          </a:p>
          <a:p>
            <a:r>
              <a:rPr lang="el-GR" dirty="0" smtClean="0"/>
              <a:t> Αν το άτομο αποφασίσει να πάει στον κινηματογράφο για 3 ώρες, είναι πιθανό να αισθανθεί ορισμένη ευχαρίστηση. Ταυτόχρονα όμως υφίσταται και ένα κόστος, που δεν είναι μόνον η τιμή του εισιτηρίου, αλλά και η απώλεια της ευκαιρίας που είχε να κάνει κάτι άλλο στη διάρκεια των τριών ωρών.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76270"/>
          </a:xfrm>
        </p:spPr>
        <p:txBody>
          <a:bodyPr>
            <a:noAutofit/>
          </a:bodyPr>
          <a:lstStyle/>
          <a:p>
            <a:r>
              <a:rPr lang="el-GR" sz="2800" dirty="0" smtClean="0"/>
              <a:t>Πραγματικό Κόστος ή Κόστος Ευκαιρίας ή Εναλλακτικό Κόστος</a:t>
            </a:r>
            <a:endParaRPr lang="el-GR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67151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496"/>
            <a:ext cx="67866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3 - Θέση περιεχομένου"/>
          <p:cNvSpPr txBox="1">
            <a:spLocks/>
          </p:cNvSpPr>
          <p:nvPr/>
        </p:nvSpPr>
        <p:spPr>
          <a:xfrm>
            <a:off x="1285852" y="5500702"/>
            <a:ext cx="6429420" cy="92869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rgbClr val="00B0F0"/>
                </a:solidFill>
              </a:rPr>
              <a:t>το κόστος ευκαιρίας όχι μόνο δεν είναι το ίδιο, αλλά συνήθως είναι </a:t>
            </a:r>
            <a:r>
              <a:rPr lang="el-GR" sz="2400" b="1" dirty="0" smtClean="0">
                <a:solidFill>
                  <a:srgbClr val="92D050"/>
                </a:solidFill>
              </a:rPr>
              <a:t>αυξανόμενο</a:t>
            </a:r>
            <a:endParaRPr lang="el-GR" sz="2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το κόστος ευκαιρίας όχι μόνο δεν είναι το ίδιο, αλλά συνήθως είναι </a:t>
            </a:r>
            <a:r>
              <a:rPr lang="el-GR" dirty="0" smtClean="0">
                <a:solidFill>
                  <a:srgbClr val="92D050"/>
                </a:solidFill>
              </a:rPr>
              <a:t>αυξανόμενο</a:t>
            </a:r>
            <a:endParaRPr lang="el-GR" dirty="0" smtClean="0"/>
          </a:p>
          <a:p>
            <a:pPr lvl="1"/>
            <a:r>
              <a:rPr lang="el-GR" dirty="0" smtClean="0"/>
              <a:t>Αυτό οφείλεται στο γεγονός ότι οι συντελεστές παραγωγής δεν είναι εξίσου κατάλληλοι για την παραγωγή όλων των αγαθών.</a:t>
            </a:r>
          </a:p>
          <a:p>
            <a:r>
              <a:rPr lang="el-GR" dirty="0" smtClean="0"/>
              <a:t>Καθώς αυξάνεται και η παραγωγή ενός αγαθού (π.χ. όπλων), αποσπώνται από την παραγωγή άλλων αγαθών (π.χ. ψωμιού) συντελεστές που είναι όλο και λιγότερο κατάλληλοι για την παραγωγή του πιο πάνω αγαθού (όπλων). </a:t>
            </a:r>
          </a:p>
          <a:p>
            <a:r>
              <a:rPr lang="el-GR" dirty="0" smtClean="0"/>
              <a:t>Απαιτούνται, δηλαδή, ολοένα και περισσότερες μονάδες από τα άλλα αγαθά για την παραγωγή κάθε επιπλέον μονάδας του συγκεκριμένου αγαθού, πράγμα που σημαίνει </a:t>
            </a:r>
            <a:r>
              <a:rPr lang="el-GR" dirty="0" smtClean="0">
                <a:solidFill>
                  <a:srgbClr val="92D050"/>
                </a:solidFill>
              </a:rPr>
              <a:t>αυξανόμενο</a:t>
            </a:r>
            <a:r>
              <a:rPr lang="el-GR" dirty="0" smtClean="0"/>
              <a:t> κόστος ευκαιρίας.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53082"/>
          </a:xfrm>
        </p:spPr>
        <p:txBody>
          <a:bodyPr/>
          <a:lstStyle/>
          <a:p>
            <a:r>
              <a:rPr lang="el-GR" dirty="0" smtClean="0"/>
              <a:t>Το κατά μονάδα κόστος του ψωμιού σε όρους όπλων είναι το αντίστροφο του κατά μονάδα κόστους των όπλων σε όρους ψωμιού</a:t>
            </a:r>
          </a:p>
          <a:p>
            <a:endParaRPr lang="el-GR" dirty="0" smtClean="0"/>
          </a:p>
          <a:p>
            <a:r>
              <a:rPr lang="el-GR" dirty="0" smtClean="0"/>
              <a:t>Το χρηματικό κόστος δεν είναι παρά το πραγματικό ή εναλλακτικό κόστος εκφρασμένο σε χρήμα(π.χ. ευρώ). </a:t>
            </a:r>
          </a:p>
          <a:p>
            <a:endParaRPr lang="el-GR" dirty="0" smtClean="0"/>
          </a:p>
          <a:p>
            <a:r>
              <a:rPr lang="el-GR" dirty="0" smtClean="0"/>
              <a:t>π.χ. αν ένα ποδήλατο κοστίζει 100 ευρώ, τα ευρώ αυτά αντιπροσωπεύουν όλα τα άλλα προϊόντα που θα μπορούσαν να αγοραστούν αντί του ποδηλάτου.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14974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Τη σύγχρονη εποχή κάθε άτομο συνήθως απασχολείται στην παραγωγή ενός μόνο προϊόντος (ή ακόμη και ενός μέρους κάποιου προϊόντος), ενώ ταυτόχρονα καταναλώνει πολλά προϊόντα, στην παραγωγή των οποίων δε συμμετέχει</a:t>
            </a:r>
          </a:p>
          <a:p>
            <a:endParaRPr lang="el-GR" dirty="0" smtClean="0"/>
          </a:p>
          <a:p>
            <a:r>
              <a:rPr lang="el-GR" u="sng" dirty="0" smtClean="0">
                <a:solidFill>
                  <a:srgbClr val="92D050"/>
                </a:solidFill>
              </a:rPr>
              <a:t>Πλεονεκτήματα</a:t>
            </a:r>
            <a:r>
              <a:rPr lang="el-GR" dirty="0" smtClean="0"/>
              <a:t>:</a:t>
            </a:r>
          </a:p>
          <a:p>
            <a:pPr>
              <a:buNone/>
            </a:pPr>
            <a:r>
              <a:rPr lang="el-GR" dirty="0" smtClean="0"/>
              <a:t>(i) Κάθε άτομο μπορεί να απασχοληθεί εκεί όπου μπορεί να αποδώσει περισσότερο αντί να κάνει ταυτόχρονα και δουλειές στις οποίες δεν είναι αποδοτικό.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(ii) Όταν ένα άτομο ασχολείται με μία μόνο εργασία, αναπτύσσει σιγά σιγά μεγάλη δεξιοτεχνία και ικανότητα στην εργασία αυτή και αυξάνει την απόδοσή του.</a:t>
            </a:r>
          </a:p>
          <a:p>
            <a:pPr>
              <a:buNone/>
            </a:pPr>
            <a:endParaRPr lang="el-GR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8. Ο Καταμερισμός των έργων</a:t>
            </a:r>
            <a:endParaRPr lang="el-G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(iii) Η μεγάλη εξειδίκευση οδηγεί και σε διάφορες βελτιώσεις του τρόπου με τον οποίο γίνεται η παραγωγή, δηλαδή σε διάφορες εφευρέσεις, και αυτό έχει ως αποτέλεσμα την αύξηση της παραγωγής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u="sng" dirty="0" smtClean="0">
                <a:solidFill>
                  <a:schemeClr val="accent4">
                    <a:lumMod val="50000"/>
                  </a:schemeClr>
                </a:solidFill>
              </a:rPr>
              <a:t>Μειονέκτημα</a:t>
            </a:r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r>
              <a:rPr lang="el-GR" dirty="0" smtClean="0"/>
              <a:t>η μεγάλη εξειδίκευση των ανθρώπων σε μία δραστηριότητα που συχνά είναι πολύ περιορισμένη, μετατρέπει την εργασία σε ανιαρή απασχόληση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8. Ο Καταμερισμός των έργων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Οικονομικές ανάγκες </a:t>
            </a:r>
          </a:p>
          <a:p>
            <a:r>
              <a:rPr lang="el-GR" dirty="0" smtClean="0"/>
              <a:t>Για την ικανοποίησή τους χρησιμοποιούνται οικονομικά αγαθά</a:t>
            </a:r>
          </a:p>
          <a:p>
            <a:endParaRPr lang="el-GR" dirty="0"/>
          </a:p>
          <a:p>
            <a:pPr>
              <a:buNone/>
            </a:pPr>
            <a:r>
              <a:rPr lang="el-GR" dirty="0" smtClean="0"/>
              <a:t>Ιδιότητες των αναγκών</a:t>
            </a:r>
          </a:p>
          <a:p>
            <a:r>
              <a:rPr lang="el-GR" b="1" dirty="0" smtClean="0"/>
              <a:t>Εξέλιξη</a:t>
            </a:r>
          </a:p>
          <a:p>
            <a:r>
              <a:rPr lang="el-GR" b="1" dirty="0" smtClean="0"/>
              <a:t>Πολλαπλασιασμός </a:t>
            </a:r>
          </a:p>
          <a:p>
            <a:r>
              <a:rPr lang="el-GR" b="1" dirty="0" smtClean="0"/>
              <a:t>Κορεσμός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1.3.Ανάγκες</a:t>
            </a:r>
            <a:endParaRPr lang="el-GR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9. Το Χρήμα</a:t>
            </a:r>
            <a:endParaRPr lang="el-GR" dirty="0"/>
          </a:p>
        </p:txBody>
      </p:sp>
      <p:sp>
        <p:nvSpPr>
          <p:cNvPr id="4" name="3 - Θέση περιεχομένου"/>
          <p:cNvSpPr txBox="1">
            <a:spLocks noGrp="1"/>
          </p:cNvSpPr>
          <p:nvPr>
            <p:ph idx="1"/>
          </p:nvPr>
        </p:nvSpPr>
        <p:spPr>
          <a:xfrm>
            <a:off x="500034" y="928670"/>
            <a:ext cx="8043890" cy="1143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>
              <a:buNone/>
            </a:pPr>
            <a:r>
              <a:rPr lang="el-GR" sz="2800" dirty="0" smtClean="0">
                <a:solidFill>
                  <a:srgbClr val="00B050"/>
                </a:solidFill>
              </a:rPr>
              <a:t>Χρήμα</a:t>
            </a:r>
            <a:r>
              <a:rPr lang="el-GR" sz="2800" dirty="0" smtClean="0">
                <a:solidFill>
                  <a:srgbClr val="00B0F0"/>
                </a:solidFill>
              </a:rPr>
              <a:t>, δηλαδή, είναι οτιδήποτε η κοινωνία αποδέχεται ως γενικό μέσο ανταλλαγής</a:t>
            </a:r>
            <a:endParaRPr lang="el-GR" sz="2800" b="1" dirty="0">
              <a:solidFill>
                <a:srgbClr val="00B0F0"/>
              </a:solidFill>
            </a:endParaRPr>
          </a:p>
        </p:txBody>
      </p:sp>
      <p:sp>
        <p:nvSpPr>
          <p:cNvPr id="6" name="1 - Θέση περιεχομένου"/>
          <p:cNvSpPr txBox="1">
            <a:spLocks/>
          </p:cNvSpPr>
          <p:nvPr/>
        </p:nvSpPr>
        <p:spPr>
          <a:xfrm>
            <a:off x="428596" y="2071678"/>
            <a:ext cx="8143932" cy="450059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sz="2600" b="1" dirty="0" smtClean="0"/>
              <a:t>Κάθε αντικείμενο που είναι γενικά αποδεκτό ως μέσο συναλλαγής των αγαθών επέχει θέση χρήματος.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 τη χρησιμοποίηση του χρήματος η ανταλλαγή χωρίζεται σε δύο πράξεις: </a:t>
            </a:r>
          </a:p>
          <a:p>
            <a:pPr marL="731520" lvl="1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μια πώληση</a:t>
            </a:r>
          </a:p>
          <a:p>
            <a:pPr marL="731520" lvl="1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μια αγορά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Σε κάθε 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μεταβίβαση προϊόντος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σε αγορά ή πώληση, αντιστοιχεί μια 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αντίθετη </a:t>
            </a:r>
            <a:r>
              <a:rPr kumimoji="0" lang="el-GR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μεταβί</a:t>
            </a:r>
            <a:r>
              <a:rPr lang="el-GR" sz="2600" b="1" dirty="0" smtClean="0">
                <a:solidFill>
                  <a:srgbClr val="92D050"/>
                </a:solidFill>
              </a:rPr>
              <a:t>β</a:t>
            </a:r>
            <a:r>
              <a:rPr kumimoji="0" lang="el-GR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αση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χρήματος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κυκλοφορία των προϊόντων μέσα στο οικονομικό σύστημα συνοδεύεται</a:t>
            </a:r>
            <a:r>
              <a:rPr kumimoji="0" lang="el-GR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από μια 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αντίθετη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σε κατεύθυνση κυκλοφορία χρήματος</a:t>
            </a:r>
            <a:endParaRPr kumimoji="0" lang="el-GR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Στην απλούστερη μορφή του, το οικονομικό κύκλωμα:</a:t>
            </a:r>
          </a:p>
          <a:p>
            <a:pPr lvl="1"/>
            <a:r>
              <a:rPr lang="el-GR" dirty="0" smtClean="0"/>
              <a:t>περιλαμβάνει τις σχέσεις μεταξύ επιχειρήσεων, νοικοκυριών και κράτους</a:t>
            </a:r>
          </a:p>
          <a:p>
            <a:pPr lvl="1"/>
            <a:r>
              <a:rPr lang="el-GR" dirty="0" smtClean="0"/>
              <a:t>δείχνει τις ροές αγαθών, παραγωγικών συντελεστών και χρήματος που παρατηρούνται στην οικονομία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10. Το Οικονομικό Κύκλωμα</a:t>
            </a:r>
            <a:endParaRPr lang="el-GR" dirty="0"/>
          </a:p>
        </p:txBody>
      </p:sp>
      <p:sp>
        <p:nvSpPr>
          <p:cNvPr id="4" name="3 - Θέση περιεχομένου"/>
          <p:cNvSpPr txBox="1">
            <a:spLocks/>
          </p:cNvSpPr>
          <p:nvPr/>
        </p:nvSpPr>
        <p:spPr>
          <a:xfrm>
            <a:off x="500034" y="1000108"/>
            <a:ext cx="8043890" cy="1143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l-GR" sz="2400" b="1" dirty="0" smtClean="0">
                <a:solidFill>
                  <a:srgbClr val="00B0F0"/>
                </a:solidFill>
              </a:rPr>
              <a:t>Το σύνολο των σχέσεων που δημιουργούνται μεταξύ των βασικών μονάδων ενός οικονομικού συστήματος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10. Το Οικονομικό Κύκλωμα</a:t>
            </a:r>
            <a:endParaRPr lang="el-GR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071545"/>
            <a:ext cx="3714776" cy="257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1 - Θέση περιεχομένου"/>
          <p:cNvSpPr txBox="1">
            <a:spLocks/>
          </p:cNvSpPr>
          <p:nvPr/>
        </p:nvSpPr>
        <p:spPr>
          <a:xfrm>
            <a:off x="214282" y="1000108"/>
            <a:ext cx="4972056" cy="502445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l-GR" sz="2600" b="1" dirty="0" smtClean="0"/>
              <a:t>Με</a:t>
            </a:r>
            <a:r>
              <a:rPr kumimoji="0" lang="el-GR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ταξύ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επιχειρήσεων και νοικοκυριών υπάρχουν δύο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l-GR" sz="2600" b="1" dirty="0" smtClean="0"/>
              <a:t>     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αντίθετες ροές:</a:t>
            </a:r>
          </a:p>
          <a:p>
            <a:pPr marL="731520" lvl="1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 προϊόντα που παράγονται από τις</a:t>
            </a:r>
            <a:r>
              <a:rPr kumimoji="0" lang="el-GR" sz="2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επιχειρήσεις ρέουν προς τα νοικοκυριά όπου και καταναλίσκονται</a:t>
            </a:r>
          </a:p>
          <a:p>
            <a:pPr marL="731520" lvl="1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l-GR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Ο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 παραγωγικοί συντελεστές που κατέχουν τα νοικοκυριά ρέουν προς τις επιχειρήσεις όπου μετατρέπονται σε προϊόντα.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Για καθεμία από τις ροές αυτές υπάρχει μια αντίθετη ροή χρήματος 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4929190" y="3714752"/>
            <a:ext cx="39290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/>
            </a:pPr>
            <a:r>
              <a:rPr lang="el-GR" sz="2000" b="1" dirty="0" smtClean="0"/>
              <a:t>Το Κράτος εμφανίζεται να δημιουργεί ροές και με τις επιχειρήσεις και με τα νοικοκυριά προς τα οποία προσφέρει υπηρεσίες και υλικά αγαθά και από τα οποία εισπράττει χρηματικά ποσά.</a:t>
            </a:r>
            <a:endParaRPr lang="el-GR" sz="2000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Οι ροές είναι συνεχείς, δηλαδή συμβαίνουν σε κάθε χρονική στιγμή</a:t>
            </a:r>
          </a:p>
          <a:p>
            <a:endParaRPr lang="el-GR" sz="3200" dirty="0" smtClean="0"/>
          </a:p>
          <a:p>
            <a:r>
              <a:rPr lang="el-GR" sz="3200" dirty="0" smtClean="0"/>
              <a:t>Οι ροές αυτές δεν έχουν πάντοτε το ίδιο μέγεθος, δηλαδή ο όγκος των συναλλαγών μπορεί να μεταβάλλεται, καθώς η παραγωγική δραστηριότητα αυξάνεται ή μειώνεται.</a:t>
            </a:r>
            <a:endParaRPr lang="el-GR" sz="32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10. Το Οικονομικό Κύκλωμα</a:t>
            </a:r>
            <a:endParaRPr lang="el-G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11. Η Αβεβαιότητα στην Οικονομική Ζωή</a:t>
            </a:r>
            <a:endParaRPr lang="el-GR" sz="32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Σε όλα τα </a:t>
            </a:r>
            <a:r>
              <a:rPr lang="el-GR" sz="3200" dirty="0" err="1" smtClean="0"/>
              <a:t>οικονομούντα</a:t>
            </a:r>
            <a:r>
              <a:rPr lang="el-GR" sz="3200" dirty="0" smtClean="0"/>
              <a:t> άτομα υπάρχει ένα σημαντικό στοιχείο αβεβαιότητας σχετικά με το αποτέλεσμα των ενεργειών τους. </a:t>
            </a:r>
          </a:p>
          <a:p>
            <a:endParaRPr lang="el-GR" sz="3200" dirty="0" smtClean="0"/>
          </a:p>
          <a:p>
            <a:r>
              <a:rPr lang="el-GR" sz="3200" dirty="0" smtClean="0"/>
              <a:t>Κατά συνέπεια, η λήψη των αποφάσεών τους δε βασίζεται στη βεβαιότητα του αποτελέσματος, αλλά στις προσδοκίες που τα άτομα διαμορφώνουν για τα αποτελέσματα των πράξεών του</a:t>
            </a:r>
            <a:endParaRPr lang="el-GR" sz="32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l-GR" u="sng" dirty="0" smtClean="0"/>
              <a:t>Υποθέσεις:</a:t>
            </a:r>
          </a:p>
          <a:p>
            <a:r>
              <a:rPr lang="el-GR" dirty="0" smtClean="0"/>
              <a:t>Τα </a:t>
            </a:r>
            <a:r>
              <a:rPr lang="el-GR" dirty="0" err="1" smtClean="0"/>
              <a:t>οικονομούντα</a:t>
            </a:r>
            <a:r>
              <a:rPr lang="el-GR" dirty="0" smtClean="0"/>
              <a:t> άτομα, δηλ. τα νοικοκυριά και οι </a:t>
            </a:r>
            <a:r>
              <a:rPr lang="el-GR" dirty="0" err="1" smtClean="0"/>
              <a:t>επιχειρήσεις,έχουν</a:t>
            </a:r>
            <a:r>
              <a:rPr lang="el-GR" dirty="0" smtClean="0"/>
              <a:t> πλήρη γνώση των δεδομένων που επικρατούν</a:t>
            </a:r>
          </a:p>
          <a:p>
            <a:pPr lvl="1"/>
            <a:r>
              <a:rPr lang="el-GR" dirty="0" smtClean="0"/>
              <a:t>Για παράδειγμα, υποθέτουμε ότι ένας εργαζόμενος γνωρίζει τους μισθούς που προσφέρουν όλοι οι εργοδότες και μπορεί να επιλέξει τον εργοδότη που προσφέρει το μεγαλύτερο μισθό.</a:t>
            </a:r>
          </a:p>
          <a:p>
            <a:pPr lvl="1"/>
            <a:r>
              <a:rPr lang="el-GR" dirty="0" smtClean="0"/>
              <a:t> Ακόμη γνωρίζει αν υπάρχουν άλλες διαθέσιμες θέσεις εργασίας στις οποίες θα μπορούσε να απασχοληθεί. </a:t>
            </a:r>
          </a:p>
          <a:p>
            <a:r>
              <a:rPr lang="el-GR" dirty="0" smtClean="0"/>
              <a:t>Οι επιχειρηματίες γνωρίζουν τις τιμές των παραγωγικών συντελεστών και την κατάσταση των αγορών</a:t>
            </a:r>
          </a:p>
          <a:p>
            <a:r>
              <a:rPr lang="el-GR" dirty="0" smtClean="0"/>
              <a:t>Οι καταναλωτές γνωρίζουν τις τιμές των προϊόντων που προσφέρονται </a:t>
            </a:r>
            <a:r>
              <a:rPr lang="el-GR" smtClean="0"/>
              <a:t>στην αγορά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12. Οι Πληροφορίες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Εξέλιξη</a:t>
            </a:r>
          </a:p>
          <a:p>
            <a:r>
              <a:rPr lang="el-GR" dirty="0" smtClean="0"/>
              <a:t>Διαφοροποίηση αγαθών που χρησιμοποιούνται για την ικανοποίηση της ίδιας ανάγκης</a:t>
            </a:r>
          </a:p>
          <a:p>
            <a:pPr>
              <a:buNone/>
            </a:pPr>
            <a:r>
              <a:rPr lang="el-GR" b="1" u="sng" dirty="0" smtClean="0"/>
              <a:t>Παράδειγμα</a:t>
            </a:r>
          </a:p>
          <a:p>
            <a:r>
              <a:rPr lang="el-GR" dirty="0" smtClean="0"/>
              <a:t>Θέρμανση: φωτιά</a:t>
            </a:r>
            <a:r>
              <a:rPr lang="en-US" dirty="0" smtClean="0"/>
              <a:t>       </a:t>
            </a:r>
            <a:r>
              <a:rPr lang="el-GR" dirty="0" smtClean="0"/>
              <a:t>   σόμπες</a:t>
            </a:r>
            <a:r>
              <a:rPr lang="en-US" dirty="0" smtClean="0"/>
              <a:t> </a:t>
            </a:r>
            <a:r>
              <a:rPr lang="el-GR" dirty="0" smtClean="0"/>
              <a:t>        καλοριφέρ</a:t>
            </a:r>
          </a:p>
          <a:p>
            <a:endParaRPr lang="el-GR" dirty="0" smtClean="0"/>
          </a:p>
          <a:p>
            <a:pPr>
              <a:buNone/>
            </a:pPr>
            <a:r>
              <a:rPr lang="el-GR" b="1" dirty="0" smtClean="0"/>
              <a:t>Πολλαπλασιασμός</a:t>
            </a:r>
          </a:p>
          <a:p>
            <a:r>
              <a:rPr lang="el-GR" dirty="0" smtClean="0"/>
              <a:t>Δημιουργία νέων αναγκών </a:t>
            </a:r>
          </a:p>
          <a:p>
            <a:r>
              <a:rPr lang="el-GR" dirty="0" smtClean="0"/>
              <a:t>Λόγοι πολλαπλασιασμού και εξέλιξης αναγκών:</a:t>
            </a:r>
          </a:p>
          <a:p>
            <a:pPr lvl="1"/>
            <a:r>
              <a:rPr lang="el-GR" dirty="0" smtClean="0"/>
              <a:t>Τεχνολογία</a:t>
            </a:r>
          </a:p>
          <a:p>
            <a:pPr lvl="1"/>
            <a:r>
              <a:rPr lang="el-GR" dirty="0" smtClean="0"/>
              <a:t>Μίμηση</a:t>
            </a:r>
          </a:p>
          <a:p>
            <a:pPr lvl="1"/>
            <a:r>
              <a:rPr lang="el-GR" dirty="0" smtClean="0"/>
              <a:t>Συνήθεια </a:t>
            </a:r>
          </a:p>
          <a:p>
            <a:pPr lvl="1"/>
            <a:r>
              <a:rPr lang="el-GR" dirty="0" smtClean="0"/>
              <a:t>Διαφήμιση</a:t>
            </a:r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endParaRPr lang="el-GR" b="1" dirty="0"/>
          </a:p>
        </p:txBody>
      </p:sp>
      <p:sp>
        <p:nvSpPr>
          <p:cNvPr id="4" name="3 - Δεξιό βέλος"/>
          <p:cNvSpPr/>
          <p:nvPr/>
        </p:nvSpPr>
        <p:spPr>
          <a:xfrm>
            <a:off x="3357554" y="2214554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Δεξιό βέλος"/>
          <p:cNvSpPr/>
          <p:nvPr/>
        </p:nvSpPr>
        <p:spPr>
          <a:xfrm>
            <a:off x="5072066" y="2214554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5500726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Τεχνολογία</a:t>
            </a:r>
          </a:p>
          <a:p>
            <a:pPr lvl="1"/>
            <a:r>
              <a:rPr lang="el-GR" dirty="0" smtClean="0"/>
              <a:t>Αποτέλεσμα της τεχνολογικής προόδου είναι η συνεχής ανακάλυψη νέων προϊόντων</a:t>
            </a:r>
          </a:p>
          <a:p>
            <a:r>
              <a:rPr lang="el-GR" b="1" dirty="0" smtClean="0"/>
              <a:t>Μίμηση </a:t>
            </a:r>
          </a:p>
          <a:p>
            <a:pPr lvl="1"/>
            <a:r>
              <a:rPr lang="el-GR" dirty="0" smtClean="0"/>
              <a:t>Η έμφυτη τάση των ανθρώπων να μιμούνται τους άλλους συντελεί στη δημιουργία νέων αναγκών</a:t>
            </a:r>
          </a:p>
          <a:p>
            <a:r>
              <a:rPr lang="el-GR" b="1" dirty="0" smtClean="0"/>
              <a:t>Συνήθεια</a:t>
            </a:r>
          </a:p>
          <a:p>
            <a:pPr lvl="1"/>
            <a:r>
              <a:rPr lang="el-GR" dirty="0" smtClean="0"/>
              <a:t>η τάση των ανθρώπων να ζητούν την επανάληψη μιας απόλαυσης από τη χρησιμοποίηση ενός αγαθού, οδηγεί τελικά στην ανάγκη γι’ αυτό το αγαθό</a:t>
            </a:r>
          </a:p>
          <a:p>
            <a:r>
              <a:rPr lang="el-GR" b="1" dirty="0" smtClean="0"/>
              <a:t>Διαφήμιση </a:t>
            </a:r>
          </a:p>
          <a:p>
            <a:pPr lvl="1"/>
            <a:r>
              <a:rPr lang="el-GR" dirty="0" smtClean="0"/>
              <a:t>Επιδρά ψυχολογικά στον καταναλωτή και του δημιουργεί την επιθυμία απόκτησης αγαθών</a:t>
            </a:r>
          </a:p>
          <a:p>
            <a:pPr lvl="1"/>
            <a:r>
              <a:rPr lang="el-GR" dirty="0" smtClean="0"/>
              <a:t>Δημιουργία αναγκών που διαφορετικά δε θα υπήρχαν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Λόγοι πολλαπλασιασμού και εξέλιξης των αναγκών</a:t>
            </a:r>
            <a:endParaRPr lang="el-GR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Κορεσμός</a:t>
            </a:r>
          </a:p>
          <a:p>
            <a:r>
              <a:rPr lang="el-GR" dirty="0" smtClean="0"/>
              <a:t>Οι ανάγκες ως σύνολο είναι απεριόριστες ή ακόρεστες, αλλά κάθε μια ανάγκη ξεχωριστά υπόκειται σε προσωρινό κορεσμό.</a:t>
            </a:r>
          </a:p>
          <a:p>
            <a:r>
              <a:rPr lang="el-GR" dirty="0" smtClean="0"/>
              <a:t>όσο     ποσότητα αγαθού που χρησιμοποιείται για την ικανοποίηση μιας ανάγκης</a:t>
            </a:r>
          </a:p>
          <a:p>
            <a:pPr>
              <a:buNone/>
            </a:pPr>
            <a:r>
              <a:rPr lang="el-GR" dirty="0" smtClean="0"/>
              <a:t>	τόσο       η ένταση της ανάγκης </a:t>
            </a:r>
          </a:p>
          <a:p>
            <a:pPr lvl="4">
              <a:buNone/>
            </a:pPr>
            <a:r>
              <a:rPr lang="el-GR" dirty="0" smtClean="0"/>
              <a:t>    </a:t>
            </a:r>
          </a:p>
          <a:p>
            <a:pPr lvl="4">
              <a:buNone/>
            </a:pPr>
            <a:r>
              <a:rPr lang="el-GR" sz="2400" b="1" dirty="0" smtClean="0"/>
              <a:t>Πλήρης ικανοποίηση ή κορεσμός</a:t>
            </a:r>
          </a:p>
          <a:p>
            <a:pPr lvl="4">
              <a:buNone/>
            </a:pPr>
            <a:endParaRPr lang="el-GR" dirty="0"/>
          </a:p>
          <a:p>
            <a:r>
              <a:rPr lang="el-GR" dirty="0" smtClean="0"/>
              <a:t>Ο κορεσμός είναι </a:t>
            </a:r>
            <a:r>
              <a:rPr lang="el-GR" b="1" dirty="0" smtClean="0"/>
              <a:t>προσωρινός</a:t>
            </a:r>
          </a:p>
        </p:txBody>
      </p:sp>
      <p:sp>
        <p:nvSpPr>
          <p:cNvPr id="4" name="3 - Βέλος προς τα επάνω"/>
          <p:cNvSpPr/>
          <p:nvPr/>
        </p:nvSpPr>
        <p:spPr>
          <a:xfrm>
            <a:off x="1357290" y="2143116"/>
            <a:ext cx="357190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Βέλος προς τα κάτω"/>
          <p:cNvSpPr/>
          <p:nvPr/>
        </p:nvSpPr>
        <p:spPr>
          <a:xfrm>
            <a:off x="1500166" y="3071810"/>
            <a:ext cx="42862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Δεξιό βέλος"/>
          <p:cNvSpPr/>
          <p:nvPr/>
        </p:nvSpPr>
        <p:spPr>
          <a:xfrm>
            <a:off x="714348" y="3714752"/>
            <a:ext cx="100013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dirty="0" smtClean="0"/>
              <a:t>Ελεύθερα Αγαθά</a:t>
            </a:r>
          </a:p>
          <a:p>
            <a:r>
              <a:rPr lang="el-GR" dirty="0" smtClean="0"/>
              <a:t>Βρίσκονται ελεύθερα στη φύση</a:t>
            </a:r>
          </a:p>
          <a:p>
            <a:r>
              <a:rPr lang="el-GR" dirty="0" smtClean="0"/>
              <a:t>Δεν αποτελούν αντικείμενο της Οικονομικής Επιστήμης</a:t>
            </a:r>
          </a:p>
          <a:p>
            <a:r>
              <a:rPr lang="el-GR" dirty="0" smtClean="0"/>
              <a:t>Πχ. Φως, θερμότητα ήλιου</a:t>
            </a:r>
          </a:p>
          <a:p>
            <a:endParaRPr lang="el-GR" dirty="0"/>
          </a:p>
          <a:p>
            <a:pPr>
              <a:buNone/>
            </a:pPr>
            <a:r>
              <a:rPr lang="el-GR" b="1" dirty="0" smtClean="0"/>
              <a:t>Οικονομικά Αγαθά ή Προϊόντα ή Εμπορεύματα</a:t>
            </a:r>
          </a:p>
          <a:p>
            <a:r>
              <a:rPr lang="el-GR" dirty="0" smtClean="0"/>
              <a:t>Είναι αποτέλεσμα της παραγωγικής προσπάθειας των ανθρώπων</a:t>
            </a:r>
          </a:p>
          <a:p>
            <a:r>
              <a:rPr lang="el-GR" dirty="0" smtClean="0"/>
              <a:t>Βρίσκονται σε περιορισμένες ποσότητες σε σχέση με τις ανάγκες που ικανοποιούν</a:t>
            </a:r>
          </a:p>
          <a:p>
            <a:r>
              <a:rPr lang="el-GR" b="1" dirty="0" smtClean="0"/>
              <a:t>Προϊόντα</a:t>
            </a:r>
            <a:r>
              <a:rPr lang="el-GR" dirty="0" smtClean="0"/>
              <a:t>: επειδή παράγονται με κάποια διαδικασία</a:t>
            </a:r>
          </a:p>
          <a:p>
            <a:r>
              <a:rPr lang="el-GR" b="1" dirty="0" smtClean="0"/>
              <a:t>Εμπορεύματα</a:t>
            </a:r>
            <a:r>
              <a:rPr lang="el-GR" dirty="0" smtClean="0"/>
              <a:t>: επειδή γίνονται αντικείμενα αγοράς και πώλησης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l-GR" dirty="0" smtClean="0"/>
              <a:t>1.4. Προϊόντα ή Οικονομικά Αγαθά</a:t>
            </a:r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572</TotalTime>
  <Words>2853</Words>
  <Application>Microsoft Office PowerPoint</Application>
  <PresentationFormat>Προβολή στην οθόνη (4:3)</PresentationFormat>
  <Paragraphs>411</Paragraphs>
  <Slides>55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55</vt:i4>
      </vt:variant>
    </vt:vector>
  </HeadingPairs>
  <TitlesOfParts>
    <vt:vector size="56" baseType="lpstr">
      <vt:lpstr>Χαρτί</vt:lpstr>
      <vt:lpstr>Αρχές Οικονομικής Θεωρίας</vt:lpstr>
      <vt:lpstr>1.1. Αντικείμενο της Πολιτικής Οικονομίας (ή Οικονομικής Επιστήμης)</vt:lpstr>
      <vt:lpstr>Κατηγορίες Προβλημάτων</vt:lpstr>
      <vt:lpstr>1.2. Οικονομία Ροβινσώνα Κρούσου</vt:lpstr>
      <vt:lpstr>1.3.Ανάγκες</vt:lpstr>
      <vt:lpstr>Διαφάνεια 6</vt:lpstr>
      <vt:lpstr>Λόγοι πολλαπλασιασμού και εξέλιξης των αναγκών</vt:lpstr>
      <vt:lpstr>Διαφάνεια 8</vt:lpstr>
      <vt:lpstr>1.4. Προϊόντα ή Οικονομικά Αγαθά</vt:lpstr>
      <vt:lpstr>Κατηγορίες Αγαθών</vt:lpstr>
      <vt:lpstr>i.Υλικά και Άυλα Αγαθά ή Υπηρεσίες</vt:lpstr>
      <vt:lpstr>ii.Διαρκή και Καταναλωτά Αγαθά</vt:lpstr>
      <vt:lpstr>iii.Κεφαλαιουχικά και Καταναλωτικά Αγαθά</vt:lpstr>
      <vt:lpstr>Διαφάνεια 14</vt:lpstr>
      <vt:lpstr>1.5 Αγορά</vt:lpstr>
      <vt:lpstr>Διαφάνεια 16</vt:lpstr>
      <vt:lpstr>1.6 Κοινωνικοί Θεσμοί</vt:lpstr>
      <vt:lpstr>i.Οικογένεια/Νοικοκυριό</vt:lpstr>
      <vt:lpstr>Οικονομικές Αποφάσεις</vt:lpstr>
      <vt:lpstr>Διαφάνεια 20</vt:lpstr>
      <vt:lpstr>Αποφάσεις Νοικοκυριού</vt:lpstr>
      <vt:lpstr>Βασική Επιδίωξη του Νοικοκυριού</vt:lpstr>
      <vt:lpstr>ii.Επιχειρήσεις</vt:lpstr>
      <vt:lpstr>ii.Επιχειρήσεις</vt:lpstr>
      <vt:lpstr>ii.Επιχειρήσεις</vt:lpstr>
      <vt:lpstr>iii.Το Εργατικό Σωματείο</vt:lpstr>
      <vt:lpstr>iii.Εργατικά Σωματεία</vt:lpstr>
      <vt:lpstr>iv.Κράτος</vt:lpstr>
      <vt:lpstr>Οικονομικές Λειτουργίες του Κράτους</vt:lpstr>
      <vt:lpstr>1.7. Οι παραγωγικές Δυνατότητες της Οικονομίας ι) Οι Συντελεστές της Παραγωγής</vt:lpstr>
      <vt:lpstr>1.7. Οι παραγωγικές Δυνατότητες της Οικονομίας ι) Οι Συντελεστές της Παραγωγής</vt:lpstr>
      <vt:lpstr>Εργασία </vt:lpstr>
      <vt:lpstr>Εργασία </vt:lpstr>
      <vt:lpstr>Έδαφος (Γη)</vt:lpstr>
      <vt:lpstr>Κεφάλαιο</vt:lpstr>
      <vt:lpstr>Διαφάνεια 36</vt:lpstr>
      <vt:lpstr>Επιχειρηματικότητα </vt:lpstr>
      <vt:lpstr>Διαφάνεια 38</vt:lpstr>
      <vt:lpstr>ii. Τo Κύριο Οικονομικό Πρόβλημα</vt:lpstr>
      <vt:lpstr>iii.Καμπύλη Παραγωγικών Δυνατοτήτων (Κ.Π.Δ.)</vt:lpstr>
      <vt:lpstr>Διαφάνεια 41</vt:lpstr>
      <vt:lpstr>Διαφάνεια 42</vt:lpstr>
      <vt:lpstr>iv. Η Έννοια του Κόστους</vt:lpstr>
      <vt:lpstr>Πραγματικό Κόστος ή Κόστος Ευκαιρίας ή Εναλλακτικό Κόστος</vt:lpstr>
      <vt:lpstr>Διαφάνεια 45</vt:lpstr>
      <vt:lpstr>Διαφάνεια 46</vt:lpstr>
      <vt:lpstr>Διαφάνεια 47</vt:lpstr>
      <vt:lpstr>8. Ο Καταμερισμός των έργων</vt:lpstr>
      <vt:lpstr>8. Ο Καταμερισμός των έργων</vt:lpstr>
      <vt:lpstr>9. Το Χρήμα</vt:lpstr>
      <vt:lpstr>10. Το Οικονομικό Κύκλωμα</vt:lpstr>
      <vt:lpstr>10. Το Οικονομικό Κύκλωμα</vt:lpstr>
      <vt:lpstr>10. Το Οικονομικό Κύκλωμα</vt:lpstr>
      <vt:lpstr>11. Η Αβεβαιότητα στην Οικονομική Ζωή</vt:lpstr>
      <vt:lpstr>12. Οι Πληροφορίες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thespi cat</dc:creator>
  <cp:lastModifiedBy>thespi cat</cp:lastModifiedBy>
  <cp:revision>63</cp:revision>
  <dcterms:created xsi:type="dcterms:W3CDTF">2025-10-03T07:12:07Z</dcterms:created>
  <dcterms:modified xsi:type="dcterms:W3CDTF">2025-10-07T13:26:17Z</dcterms:modified>
</cp:coreProperties>
</file>